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1"/>
  </p:notesMasterIdLst>
  <p:handoutMasterIdLst>
    <p:handoutMasterId r:id="rId92"/>
  </p:handoutMasterIdLst>
  <p:sldIdLst>
    <p:sldId id="294" r:id="rId2"/>
    <p:sldId id="295" r:id="rId3"/>
    <p:sldId id="302" r:id="rId4"/>
    <p:sldId id="300" r:id="rId5"/>
    <p:sldId id="293" r:id="rId6"/>
    <p:sldId id="311" r:id="rId7"/>
    <p:sldId id="297" r:id="rId8"/>
    <p:sldId id="299" r:id="rId9"/>
    <p:sldId id="298" r:id="rId10"/>
    <p:sldId id="313" r:id="rId11"/>
    <p:sldId id="314" r:id="rId12"/>
    <p:sldId id="317" r:id="rId13"/>
    <p:sldId id="315" r:id="rId14"/>
    <p:sldId id="316" r:id="rId15"/>
    <p:sldId id="318" r:id="rId16"/>
    <p:sldId id="321" r:id="rId17"/>
    <p:sldId id="322" r:id="rId18"/>
    <p:sldId id="323" r:id="rId19"/>
    <p:sldId id="325" r:id="rId20"/>
    <p:sldId id="324" r:id="rId21"/>
    <p:sldId id="319" r:id="rId22"/>
    <p:sldId id="278" r:id="rId23"/>
    <p:sldId id="292" r:id="rId24"/>
    <p:sldId id="290" r:id="rId25"/>
    <p:sldId id="288" r:id="rId26"/>
    <p:sldId id="303" r:id="rId27"/>
    <p:sldId id="304" r:id="rId28"/>
    <p:sldId id="305" r:id="rId29"/>
    <p:sldId id="307" r:id="rId30"/>
    <p:sldId id="306" r:id="rId31"/>
    <p:sldId id="308" r:id="rId32"/>
    <p:sldId id="309" r:id="rId33"/>
    <p:sldId id="310" r:id="rId34"/>
    <p:sldId id="289" r:id="rId35"/>
    <p:sldId id="326" r:id="rId36"/>
    <p:sldId id="327" r:id="rId37"/>
    <p:sldId id="328" r:id="rId38"/>
    <p:sldId id="329" r:id="rId39"/>
    <p:sldId id="332" r:id="rId40"/>
    <p:sldId id="330" r:id="rId41"/>
    <p:sldId id="333" r:id="rId42"/>
    <p:sldId id="280" r:id="rId43"/>
    <p:sldId id="331" r:id="rId44"/>
    <p:sldId id="334" r:id="rId45"/>
    <p:sldId id="335" r:id="rId46"/>
    <p:sldId id="28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49" r:id="rId61"/>
    <p:sldId id="350" r:id="rId62"/>
    <p:sldId id="351" r:id="rId63"/>
    <p:sldId id="352" r:id="rId64"/>
    <p:sldId id="353" r:id="rId65"/>
    <p:sldId id="354" r:id="rId66"/>
    <p:sldId id="355" r:id="rId67"/>
    <p:sldId id="356" r:id="rId68"/>
    <p:sldId id="358" r:id="rId69"/>
    <p:sldId id="357" r:id="rId70"/>
    <p:sldId id="266" r:id="rId71"/>
    <p:sldId id="267" r:id="rId72"/>
    <p:sldId id="268" r:id="rId73"/>
    <p:sldId id="269" r:id="rId74"/>
    <p:sldId id="272" r:id="rId75"/>
    <p:sldId id="270" r:id="rId76"/>
    <p:sldId id="273" r:id="rId77"/>
    <p:sldId id="274" r:id="rId78"/>
    <p:sldId id="275" r:id="rId79"/>
    <p:sldId id="271" r:id="rId80"/>
    <p:sldId id="276" r:id="rId81"/>
    <p:sldId id="277" r:id="rId82"/>
    <p:sldId id="259" r:id="rId83"/>
    <p:sldId id="260" r:id="rId84"/>
    <p:sldId id="261" r:id="rId85"/>
    <p:sldId id="257" r:id="rId86"/>
    <p:sldId id="264" r:id="rId87"/>
    <p:sldId id="258" r:id="rId88"/>
    <p:sldId id="262" r:id="rId89"/>
    <p:sldId id="263" r:id="rId9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FF72"/>
    <a:srgbClr val="FBDDEF"/>
    <a:srgbClr val="FF4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17" autoAdjust="0"/>
    <p:restoredTop sz="94592"/>
  </p:normalViewPr>
  <p:slideViewPr>
    <p:cSldViewPr snapToGrid="0" snapToObjects="1" showGuides="1">
      <p:cViewPr>
        <p:scale>
          <a:sx n="80" d="100"/>
          <a:sy n="80" d="100"/>
        </p:scale>
        <p:origin x="72" y="696"/>
      </p:cViewPr>
      <p:guideLst>
        <p:guide orient="horz" pos="218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62" d="100"/>
          <a:sy n="162" d="100"/>
        </p:scale>
        <p:origin x="1072" y="-16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notesMaster" Target="notesMasters/notesMaster1.xml"/><Relationship Id="rId92" Type="http://schemas.openxmlformats.org/officeDocument/2006/relationships/handoutMaster" Target="handoutMasters/handoutMaster1.xml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F3290-B8D7-2A4C-B12A-EB612A087B58}" type="datetimeFigureOut">
              <a:rPr kumimoji="1" lang="ko-KR" altLang="en-US" smtClean="0"/>
              <a:t>2017. 3. 21.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B649D-C711-1042-987C-71A2844AA6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263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CF7D2-297B-9C44-A413-EB80B62DA27D}" type="datetimeFigureOut">
              <a:rPr kumimoji="1" lang="ko-KR" altLang="en-US" smtClean="0"/>
              <a:t>2017. 3. 21.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E35F1-938F-A64E-91E1-423EEB8018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52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329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175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067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3153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4444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1544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0812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0949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834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976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139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936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619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0972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2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3243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897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96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2017. 3. 21.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04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2017. 3. 21.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14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2017. 3. 21.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040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2017. 3. 21.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202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2017. 3. 21.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7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2017. 3. 21.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864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2017. 3. 21.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3547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2017. 3. 21.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630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2017. 3. 21.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29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2017. 3. 21.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019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2017. 3. 21.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18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DD4F0-4385-CA49-8578-629ACA7B3AA3}" type="datetimeFigureOut">
              <a:rPr kumimoji="1" lang="ko-KR" altLang="en-US" smtClean="0"/>
              <a:t>2017. 3. 21.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165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jpg"/><Relationship Id="rId6" Type="http://schemas.openxmlformats.org/officeDocument/2006/relationships/image" Target="../media/image3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2.jp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microsoft.com/office/2007/relationships/hdphoto" Target="../media/hdphoto8.wdp"/><Relationship Id="rId13" Type="http://schemas.openxmlformats.org/officeDocument/2006/relationships/image" Target="../media/image4.png"/><Relationship Id="rId14" Type="http://schemas.microsoft.com/office/2007/relationships/hdphoto" Target="../media/hdphoto2.wdp"/><Relationship Id="rId15" Type="http://schemas.microsoft.com/office/2007/relationships/hdphoto" Target="../media/hdphoto9.wdp"/><Relationship Id="rId16" Type="http://schemas.openxmlformats.org/officeDocument/2006/relationships/image" Target="../media/image16.png"/><Relationship Id="rId17" Type="http://schemas.microsoft.com/office/2007/relationships/hdphoto" Target="../media/hdphoto10.wdp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microsoft.com/office/2007/relationships/hdphoto" Target="../media/hdphoto4.wdp"/><Relationship Id="rId6" Type="http://schemas.microsoft.com/office/2007/relationships/hdphoto" Target="../media/hdphoto5.wdp"/><Relationship Id="rId7" Type="http://schemas.microsoft.com/office/2007/relationships/hdphoto" Target="../media/hdphoto6.wdp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11.wdp"/><Relationship Id="rId5" Type="http://schemas.openxmlformats.org/officeDocument/2006/relationships/image" Target="../media/image4.pn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microsoft.com/office/2007/relationships/hdphoto" Target="../media/hdphoto8.wdp"/><Relationship Id="rId13" Type="http://schemas.openxmlformats.org/officeDocument/2006/relationships/image" Target="../media/image4.png"/><Relationship Id="rId14" Type="http://schemas.microsoft.com/office/2007/relationships/hdphoto" Target="../media/hdphoto2.wdp"/><Relationship Id="rId15" Type="http://schemas.microsoft.com/office/2007/relationships/hdphoto" Target="../media/hdphoto9.wdp"/><Relationship Id="rId16" Type="http://schemas.openxmlformats.org/officeDocument/2006/relationships/image" Target="../media/image16.png"/><Relationship Id="rId17" Type="http://schemas.microsoft.com/office/2007/relationships/hdphoto" Target="../media/hdphoto10.wdp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microsoft.com/office/2007/relationships/hdphoto" Target="../media/hdphoto4.wdp"/><Relationship Id="rId6" Type="http://schemas.microsoft.com/office/2007/relationships/hdphoto" Target="../media/hdphoto5.wdp"/><Relationship Id="rId7" Type="http://schemas.microsoft.com/office/2007/relationships/hdphoto" Target="../media/hdphoto6.wdp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microsoft.com/office/2007/relationships/hdphoto" Target="../media/hdphoto7.wdp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openxmlformats.org/officeDocument/2006/relationships/image" Target="../media/image27.png"/><Relationship Id="rId5" Type="http://schemas.microsoft.com/office/2007/relationships/hdphoto" Target="../media/hdphoto12.wdp"/><Relationship Id="rId6" Type="http://schemas.openxmlformats.org/officeDocument/2006/relationships/image" Target="../media/image18.png"/><Relationship Id="rId7" Type="http://schemas.openxmlformats.org/officeDocument/2006/relationships/image" Target="../media/image4.png"/><Relationship Id="rId8" Type="http://schemas.microsoft.com/office/2007/relationships/hdphoto" Target="../media/hdphoto2.wdp"/><Relationship Id="rId9" Type="http://schemas.openxmlformats.org/officeDocument/2006/relationships/image" Target="../media/image25.jpg"/><Relationship Id="rId10" Type="http://schemas.openxmlformats.org/officeDocument/2006/relationships/image" Target="../media/image28.png"/><Relationship Id="rId11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microsoft.com/office/2007/relationships/hdphoto" Target="../media/hdphoto14.wdp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microsoft.com/office/2007/relationships/hdphoto" Target="../media/hdphoto14.wdp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microsoft.com/office/2007/relationships/hdphoto" Target="../media/hdphoto14.wdp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microsoft.com/office/2007/relationships/hdphoto" Target="../media/hdphoto14.wdp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 flipV="1">
            <a:off x="3321934" y="752354"/>
            <a:ext cx="0" cy="39238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 flipH="1">
            <a:off x="3321935" y="4676172"/>
            <a:ext cx="40627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966761" y="46761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진행 레벨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2860269" y="1979270"/>
            <a:ext cx="461665" cy="14699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ko-KR" altLang="en-US"/>
              <a:t>요구 경험치</a:t>
            </a:r>
          </a:p>
        </p:txBody>
      </p:sp>
      <p:sp>
        <p:nvSpPr>
          <p:cNvPr id="11" name="호 10"/>
          <p:cNvSpPr/>
          <p:nvPr/>
        </p:nvSpPr>
        <p:spPr>
          <a:xfrm rot="5400000">
            <a:off x="2673751" y="3345083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호 11"/>
          <p:cNvSpPr/>
          <p:nvPr/>
        </p:nvSpPr>
        <p:spPr>
          <a:xfrm rot="5400000">
            <a:off x="3321935" y="2696900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호 12"/>
          <p:cNvSpPr/>
          <p:nvPr/>
        </p:nvSpPr>
        <p:spPr>
          <a:xfrm rot="5400000">
            <a:off x="3970117" y="2048717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호 13"/>
          <p:cNvSpPr/>
          <p:nvPr/>
        </p:nvSpPr>
        <p:spPr>
          <a:xfrm rot="5400000">
            <a:off x="4618299" y="1400534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호 14"/>
          <p:cNvSpPr/>
          <p:nvPr/>
        </p:nvSpPr>
        <p:spPr>
          <a:xfrm rot="5400000">
            <a:off x="5266481" y="752351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호 15"/>
          <p:cNvSpPr/>
          <p:nvPr/>
        </p:nvSpPr>
        <p:spPr>
          <a:xfrm rot="5400000">
            <a:off x="5914663" y="104168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연결선[R] 18"/>
          <p:cNvCxnSpPr>
            <a:stCxn id="16" idx="0"/>
            <a:endCxn id="11" idx="2"/>
          </p:cNvCxnSpPr>
          <p:nvPr/>
        </p:nvCxnSpPr>
        <p:spPr>
          <a:xfrm flipH="1">
            <a:off x="3321933" y="752350"/>
            <a:ext cx="3889095" cy="3889098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화살표[L] 22"/>
          <p:cNvSpPr/>
          <p:nvPr/>
        </p:nvSpPr>
        <p:spPr>
          <a:xfrm>
            <a:off x="4648221" y="3185253"/>
            <a:ext cx="758758" cy="389106"/>
          </a:xfrm>
          <a:prstGeom prst="lef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텍스트 상자 23"/>
          <p:cNvSpPr txBox="1"/>
          <p:nvPr/>
        </p:nvSpPr>
        <p:spPr>
          <a:xfrm>
            <a:off x="5512258" y="3021916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</a:t>
            </a:r>
            <a:r>
              <a:rPr kumimoji="1" lang="ko-KR" altLang="en-US" dirty="0"/>
              <a:t>지역에서 </a:t>
            </a:r>
            <a:r>
              <a:rPr kumimoji="1" lang="en-US" altLang="ko-KR" dirty="0"/>
              <a:t>C</a:t>
            </a:r>
            <a:r>
              <a:rPr kumimoji="1" lang="ko-KR" altLang="en-US" dirty="0"/>
              <a:t>지역 퀘스트를</a:t>
            </a:r>
            <a:endParaRPr kumimoji="1" lang="en-US" altLang="ko-KR" dirty="0"/>
          </a:p>
          <a:p>
            <a:r>
              <a:rPr kumimoji="1" lang="ko-KR" altLang="en-US" dirty="0"/>
              <a:t>진행하기 위한 최소 레벨 요구</a:t>
            </a:r>
          </a:p>
        </p:txBody>
      </p:sp>
    </p:spTree>
    <p:extLst>
      <p:ext uri="{BB962C8B-B14F-4D97-AF65-F5344CB8AC3E}">
        <p14:creationId xmlns:p14="http://schemas.microsoft.com/office/powerpoint/2010/main" val="603643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" y="947589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2161580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3" name="다이아몬드 32"/>
          <p:cNvSpPr/>
          <p:nvPr/>
        </p:nvSpPr>
        <p:spPr>
          <a:xfrm>
            <a:off x="4894659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>
                <a:solidFill>
                  <a:sysClr val="windowText" lastClr="000000"/>
                </a:solidFill>
              </a:rPr>
              <a:t>X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직선 화살표 연결선 34"/>
          <p:cNvCxnSpPr>
            <a:stCxn id="28" idx="3"/>
            <a:endCxn id="32" idx="1"/>
          </p:cNvCxnSpPr>
          <p:nvPr/>
        </p:nvCxnSpPr>
        <p:spPr>
          <a:xfrm>
            <a:off x="1714501" y="1341289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2" idx="3"/>
            <a:endCxn id="33" idx="1"/>
          </p:cNvCxnSpPr>
          <p:nvPr/>
        </p:nvCxnSpPr>
        <p:spPr>
          <a:xfrm>
            <a:off x="4447580" y="1341289"/>
            <a:ext cx="447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659930" y="268326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상자 41"/>
          <p:cNvSpPr txBox="1"/>
          <p:nvPr/>
        </p:nvSpPr>
        <p:spPr>
          <a:xfrm>
            <a:off x="2161580" y="249859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1659930" y="3000766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2161580" y="281610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sp>
        <p:nvSpPr>
          <p:cNvPr id="46" name="다이아몬드 45"/>
          <p:cNvSpPr/>
          <p:nvPr/>
        </p:nvSpPr>
        <p:spPr>
          <a:xfrm>
            <a:off x="7627738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7" name="직선 화살표 연결선 46"/>
          <p:cNvCxnSpPr>
            <a:stCxn id="33" idx="3"/>
          </p:cNvCxnSpPr>
          <p:nvPr/>
        </p:nvCxnSpPr>
        <p:spPr>
          <a:xfrm>
            <a:off x="7180659" y="1341289"/>
            <a:ext cx="53459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/>
          <p:cNvCxnSpPr>
            <a:stCxn id="32" idx="2"/>
            <a:endCxn id="28" idx="2"/>
          </p:cNvCxnSpPr>
          <p:nvPr/>
        </p:nvCxnSpPr>
        <p:spPr>
          <a:xfrm rot="5400000" flipH="1">
            <a:off x="1936452" y="655789"/>
            <a:ext cx="288927" cy="2447329"/>
          </a:xfrm>
          <a:prstGeom prst="bentConnector3">
            <a:avLst>
              <a:gd name="adj1" fmla="val -791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33" idx="2"/>
          </p:cNvCxnSpPr>
          <p:nvPr/>
        </p:nvCxnSpPr>
        <p:spPr>
          <a:xfrm>
            <a:off x="6037659" y="2023916"/>
            <a:ext cx="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문서 63"/>
          <p:cNvSpPr/>
          <p:nvPr/>
        </p:nvSpPr>
        <p:spPr>
          <a:xfrm>
            <a:off x="7926408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밀려남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5" name="직선 화살표 연결선 64"/>
          <p:cNvCxnSpPr>
            <a:stCxn id="46" idx="2"/>
            <a:endCxn id="64" idx="0"/>
          </p:cNvCxnSpPr>
          <p:nvPr/>
        </p:nvCxnSpPr>
        <p:spPr>
          <a:xfrm>
            <a:off x="8770738" y="2023916"/>
            <a:ext cx="1292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/>
          <p:cNvSpPr/>
          <p:nvPr/>
        </p:nvSpPr>
        <p:spPr>
          <a:xfrm>
            <a:off x="10360816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67" name="문서 66"/>
          <p:cNvSpPr/>
          <p:nvPr/>
        </p:nvSpPr>
        <p:spPr>
          <a:xfrm>
            <a:off x="10659486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넘어짐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9" name="직선 화살표 연결선 68"/>
          <p:cNvCxnSpPr>
            <a:stCxn id="46" idx="3"/>
            <a:endCxn id="66" idx="1"/>
          </p:cNvCxnSpPr>
          <p:nvPr/>
        </p:nvCxnSpPr>
        <p:spPr>
          <a:xfrm>
            <a:off x="9913738" y="1341289"/>
            <a:ext cx="44707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6" idx="2"/>
            <a:endCxn id="67" idx="0"/>
          </p:cNvCxnSpPr>
          <p:nvPr/>
        </p:nvCxnSpPr>
        <p:spPr>
          <a:xfrm>
            <a:off x="11503816" y="2023916"/>
            <a:ext cx="12920" cy="7003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4" idx="1"/>
          </p:cNvCxnSpPr>
          <p:nvPr/>
        </p:nvCxnSpPr>
        <p:spPr>
          <a:xfrm flipH="1">
            <a:off x="6894909" y="3117940"/>
            <a:ext cx="10314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[E] 77"/>
          <p:cNvCxnSpPr>
            <a:stCxn id="67" idx="2"/>
          </p:cNvCxnSpPr>
          <p:nvPr/>
        </p:nvCxnSpPr>
        <p:spPr>
          <a:xfrm rot="5400000">
            <a:off x="8777198" y="720046"/>
            <a:ext cx="12700" cy="5479077"/>
          </a:xfrm>
          <a:prstGeom prst="bentConnector3">
            <a:avLst>
              <a:gd name="adj1" fmla="val 220989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/>
          <p:cNvSpPr/>
          <p:nvPr/>
        </p:nvSpPr>
        <p:spPr>
          <a:xfrm>
            <a:off x="5158650" y="2689314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전투상태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fightIdle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391769" y="416379"/>
            <a:ext cx="13294969" cy="3520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7179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2613656"/>
            <a:ext cx="2989532" cy="17037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59238" y="2916196"/>
            <a:ext cx="2380276" cy="10986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플레이어 강타</a:t>
            </a:r>
            <a:endParaRPr kumimoji="1" lang="en-US" altLang="ko-KR" sz="2400" dirty="0"/>
          </a:p>
          <a:p>
            <a:pPr algn="ctr"/>
            <a:r>
              <a:rPr kumimoji="1" lang="en-US" altLang="ko-KR" sz="3600" dirty="0"/>
              <a:t>20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233260" y="2916192"/>
            <a:ext cx="2702470" cy="10986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/>
              <a:t>강타 </a:t>
            </a:r>
            <a:r>
              <a:rPr kumimoji="1" lang="en-US" altLang="ko-KR" sz="2800" dirty="0"/>
              <a:t>100</a:t>
            </a:r>
            <a:r>
              <a:rPr kumimoji="1" lang="ko-KR" altLang="en-US" sz="2800" dirty="0"/>
              <a:t> 적용</a:t>
            </a:r>
            <a:endParaRPr kumimoji="1" lang="en-US" altLang="ko-KR" sz="2800" dirty="0"/>
          </a:p>
          <a:p>
            <a:pPr algn="ctr"/>
            <a:r>
              <a:rPr kumimoji="1" lang="ko-KR" altLang="en-US" sz="2000" dirty="0"/>
              <a:t>효과 발동</a:t>
            </a:r>
            <a:endParaRPr kumimoji="1" lang="en-US" altLang="ko-KR" sz="4000" dirty="0"/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>
            <a:off x="4139514" y="3465513"/>
            <a:ext cx="82790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5247049" y="4317367"/>
            <a:ext cx="169790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/>
              <a:t>A</a:t>
            </a:r>
            <a:r>
              <a:rPr kumimoji="1" lang="ko-KR" altLang="en-US" sz="3200" dirty="0"/>
              <a:t>스킬</a:t>
            </a:r>
            <a:endParaRPr kumimoji="1" lang="en-US" altLang="ko-KR" sz="3200" dirty="0"/>
          </a:p>
          <a:p>
            <a:pPr algn="ctr"/>
            <a:r>
              <a:rPr kumimoji="1" lang="ko-KR" altLang="en-US" sz="2000" dirty="0"/>
              <a:t>강타배율 </a:t>
            </a:r>
            <a:r>
              <a:rPr kumimoji="1" lang="en-US" altLang="ko-KR" sz="2000" dirty="0"/>
              <a:t>5</a:t>
            </a:r>
            <a:r>
              <a:rPr kumimoji="1" lang="ko-KR" altLang="en-US" sz="2000" dirty="0"/>
              <a:t>배</a:t>
            </a:r>
          </a:p>
        </p:txBody>
      </p:sp>
      <p:cxnSp>
        <p:nvCxnSpPr>
          <p:cNvPr id="17" name="직선 화살표 연결선 16"/>
          <p:cNvCxnSpPr>
            <a:stCxn id="4" idx="3"/>
            <a:endCxn id="8" idx="1"/>
          </p:cNvCxnSpPr>
          <p:nvPr/>
        </p:nvCxnSpPr>
        <p:spPr>
          <a:xfrm flipV="1">
            <a:off x="7590766" y="3465511"/>
            <a:ext cx="642494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536701" y="2374901"/>
            <a:ext cx="9766300" cy="2971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842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162887"/>
              </p:ext>
            </p:extLst>
          </p:nvPr>
        </p:nvGraphicFramePr>
        <p:xfrm>
          <a:off x="105260" y="-675640"/>
          <a:ext cx="5647840" cy="895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3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62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6281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9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80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의 공격을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830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2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8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70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789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3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82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60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추가적으로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50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 강타의 공격을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66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누적 강타가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110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이 되어 플레이어 밀려남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100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값이 초기화 되고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초당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N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씩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-31040"/>
            <a:ext cx="1629805" cy="9288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-533401"/>
            <a:ext cx="1655871" cy="136767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2325553" y="-400372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80</a:t>
            </a:r>
            <a:endParaRPr kumimoji="1"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2001993"/>
            <a:ext cx="1629805" cy="9288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1499632"/>
            <a:ext cx="1655871" cy="13676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3979059"/>
            <a:ext cx="1629805" cy="9288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3476698"/>
            <a:ext cx="1655871" cy="136767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0" y="6082542"/>
            <a:ext cx="1629805" cy="9288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44" y="5580181"/>
            <a:ext cx="1655871" cy="1367673"/>
          </a:xfrm>
          <a:prstGeom prst="rect">
            <a:avLst/>
          </a:prstGeom>
        </p:spPr>
      </p:pic>
      <p:cxnSp>
        <p:nvCxnSpPr>
          <p:cNvPr id="22" name="직선 화살표 연결선 21"/>
          <p:cNvCxnSpPr>
            <a:stCxn id="21" idx="1"/>
          </p:cNvCxnSpPr>
          <p:nvPr/>
        </p:nvCxnSpPr>
        <p:spPr>
          <a:xfrm flipH="1" flipV="1">
            <a:off x="2663135" y="6264017"/>
            <a:ext cx="1336409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2325553" y="1560988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70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2262235" y="35823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110</a:t>
            </a:r>
            <a:endParaRPr kumimoji="1" lang="ko-KR" altLang="en-US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2262236" y="5649709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40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0900" y="3750545"/>
            <a:ext cx="2451100" cy="24657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밀려남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왼쪽 화살표[L] 2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공격방향</a:t>
            </a:r>
          </a:p>
        </p:txBody>
      </p:sp>
    </p:spTree>
    <p:extLst>
      <p:ext uri="{BB962C8B-B14F-4D97-AF65-F5344CB8AC3E}">
        <p14:creationId xmlns:p14="http://schemas.microsoft.com/office/powerpoint/2010/main" val="208310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 flipH="1">
            <a:off x="2162114" y="3705862"/>
            <a:ext cx="2451100" cy="2465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1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밀려남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왼쪽 화살표[L] 18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공격방향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833666" y="37973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/>
              <a:t>넘어짐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1241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074985" y="1477109"/>
            <a:ext cx="9618784" cy="225083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1461" y="1122145"/>
            <a:ext cx="3032760" cy="7386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플레이어 설정</a:t>
            </a:r>
            <a:endParaRPr kumimoji="1" lang="en-US" altLang="ko-KR" sz="3200" dirty="0"/>
          </a:p>
        </p:txBody>
      </p:sp>
      <p:sp>
        <p:nvSpPr>
          <p:cNvPr id="8" name="직사각형 7"/>
          <p:cNvSpPr/>
          <p:nvPr/>
        </p:nvSpPr>
        <p:spPr>
          <a:xfrm>
            <a:off x="2412623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직업번호</a:t>
            </a:r>
            <a:endParaRPr kumimoji="1" lang="en-US" altLang="ko-KR" sz="3600" dirty="0"/>
          </a:p>
        </p:txBody>
      </p:sp>
      <p:sp>
        <p:nvSpPr>
          <p:cNvPr id="11" name="직사각형 10"/>
          <p:cNvSpPr/>
          <p:nvPr/>
        </p:nvSpPr>
        <p:spPr>
          <a:xfrm>
            <a:off x="4660232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진영설정</a:t>
            </a:r>
            <a:endParaRPr kumimoji="1" lang="en-US" altLang="ko-KR" sz="3600" dirty="0"/>
          </a:p>
        </p:txBody>
      </p:sp>
      <p:sp>
        <p:nvSpPr>
          <p:cNvPr id="12" name="직사각형 11"/>
          <p:cNvSpPr/>
          <p:nvPr/>
        </p:nvSpPr>
        <p:spPr>
          <a:xfrm>
            <a:off x="690784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시작 레벨</a:t>
            </a:r>
            <a:endParaRPr kumimoji="1" lang="en-US" altLang="ko-KR" sz="3600" dirty="0"/>
          </a:p>
        </p:txBody>
      </p:sp>
      <p:sp>
        <p:nvSpPr>
          <p:cNvPr id="13" name="직사각형 12"/>
          <p:cNvSpPr/>
          <p:nvPr/>
        </p:nvSpPr>
        <p:spPr>
          <a:xfrm>
            <a:off x="9155450" y="2042695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기본스킬 번호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2412623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해당 직업 이미지</a:t>
            </a:r>
            <a:endParaRPr kumimoji="1" lang="en-US" altLang="ko-KR" sz="3600" dirty="0"/>
          </a:p>
        </p:txBody>
      </p:sp>
      <p:sp>
        <p:nvSpPr>
          <p:cNvPr id="15" name="직사각형 14"/>
          <p:cNvSpPr/>
          <p:nvPr/>
        </p:nvSpPr>
        <p:spPr>
          <a:xfrm>
            <a:off x="4660232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 관련 스트링</a:t>
            </a:r>
            <a:endParaRPr kumimoji="1" lang="en-US" altLang="ko-KR" sz="3600" dirty="0"/>
          </a:p>
        </p:txBody>
      </p:sp>
      <p:sp>
        <p:nvSpPr>
          <p:cNvPr id="16" name="직사각형 15"/>
          <p:cNvSpPr/>
          <p:nvPr/>
        </p:nvSpPr>
        <p:spPr>
          <a:xfrm>
            <a:off x="9155450" y="2733086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모델 데이터 경로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6907841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 관련 음성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517698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74985" y="1477109"/>
            <a:ext cx="2954215" cy="232336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51895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이동 조작계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245452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이동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5375398" y="1477109"/>
            <a:ext cx="2954215" cy="3809266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752308" y="1171575"/>
            <a:ext cx="2200394" cy="6110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스킬 조작계</a:t>
            </a:r>
            <a:endParaRPr kumimoji="1" lang="en-US" altLang="ko-KR" sz="2000" dirty="0"/>
          </a:p>
        </p:txBody>
      </p:sp>
      <p:sp>
        <p:nvSpPr>
          <p:cNvPr id="16" name="직사각형 15"/>
          <p:cNvSpPr/>
          <p:nvPr/>
        </p:nvSpPr>
        <p:spPr>
          <a:xfrm>
            <a:off x="5754934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 공격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5754934" y="35300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스킬 공격</a:t>
            </a:r>
            <a:endParaRPr kumimoji="1" lang="en-US" altLang="ko-KR" sz="3600" dirty="0"/>
          </a:p>
        </p:txBody>
      </p:sp>
      <p:sp>
        <p:nvSpPr>
          <p:cNvPr id="18" name="직사각형 17"/>
          <p:cNvSpPr/>
          <p:nvPr/>
        </p:nvSpPr>
        <p:spPr>
          <a:xfrm>
            <a:off x="5754934" y="42729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궁극기</a:t>
            </a:r>
            <a:endParaRPr kumimoji="1" lang="en-US" altLang="ko-KR" sz="3600" dirty="0"/>
          </a:p>
        </p:txBody>
      </p:sp>
      <p:sp>
        <p:nvSpPr>
          <p:cNvPr id="19" name="직사각형 18"/>
          <p:cNvSpPr/>
          <p:nvPr/>
        </p:nvSpPr>
        <p:spPr>
          <a:xfrm>
            <a:off x="5754934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회피</a:t>
            </a:r>
            <a:endParaRPr kumimoji="1" lang="en-US" altLang="ko-KR" sz="3600" dirty="0"/>
          </a:p>
        </p:txBody>
      </p:sp>
      <p:sp>
        <p:nvSpPr>
          <p:cNvPr id="20" name="직사각형 19"/>
          <p:cNvSpPr/>
          <p:nvPr/>
        </p:nvSpPr>
        <p:spPr>
          <a:xfrm>
            <a:off x="2454521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점프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92791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22299" y="679352"/>
            <a:ext cx="482601" cy="4826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622299" y="1752794"/>
            <a:ext cx="482601" cy="4826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2749649" y="679352"/>
            <a:ext cx="445326" cy="4504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2749649" y="1720632"/>
            <a:ext cx="482601" cy="48260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575582" y="426231"/>
            <a:ext cx="703385" cy="988841"/>
            <a:chOff x="1744394" y="281354"/>
            <a:chExt cx="703385" cy="988841"/>
          </a:xfrm>
        </p:grpSpPr>
        <p:sp>
          <p:nvSpPr>
            <p:cNvPr id="11" name="타원 10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3" name="직선 화살표 연결선 12"/>
            <p:cNvCxnSpPr>
              <a:stCxn id="11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16200000">
            <a:off x="1432854" y="1499673"/>
            <a:ext cx="703385" cy="988841"/>
            <a:chOff x="1744394" y="281354"/>
            <a:chExt cx="703385" cy="988841"/>
          </a:xfrm>
        </p:grpSpPr>
        <p:sp>
          <p:nvSpPr>
            <p:cNvPr id="16" name="타원 15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7" name="직선 화살표 연결선 16"/>
            <p:cNvCxnSpPr>
              <a:stCxn id="16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10800000">
            <a:off x="3665657" y="521224"/>
            <a:ext cx="703385" cy="988841"/>
            <a:chOff x="1744394" y="281354"/>
            <a:chExt cx="703385" cy="988841"/>
          </a:xfrm>
        </p:grpSpPr>
        <p:sp>
          <p:nvSpPr>
            <p:cNvPr id="19" name="타원 1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0" name="직선 화살표 연결선 19"/>
            <p:cNvCxnSpPr>
              <a:stCxn id="1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5400000">
            <a:off x="3808385" y="1467511"/>
            <a:ext cx="703385" cy="988841"/>
            <a:chOff x="1744394" y="281354"/>
            <a:chExt cx="703385" cy="988841"/>
          </a:xfrm>
        </p:grpSpPr>
        <p:sp>
          <p:nvSpPr>
            <p:cNvPr id="22" name="타원 2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3" name="직선 화살표 연결선 22"/>
            <p:cNvCxnSpPr>
              <a:stCxn id="2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544797" y="679352"/>
            <a:ext cx="482601" cy="4826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9117472" y="679352"/>
            <a:ext cx="445326" cy="45043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9117472" y="1720632"/>
            <a:ext cx="482601" cy="482601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 rot="18900000">
            <a:off x="7393099" y="319376"/>
            <a:ext cx="703385" cy="988841"/>
            <a:chOff x="1744394" y="281354"/>
            <a:chExt cx="703385" cy="988841"/>
          </a:xfrm>
        </p:grpSpPr>
        <p:sp>
          <p:nvSpPr>
            <p:cNvPr id="29" name="타원 2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0" name="직선 화살표 연결선 29"/>
            <p:cNvCxnSpPr>
              <a:stCxn id="2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 rot="8100000">
            <a:off x="7565786" y="1613937"/>
            <a:ext cx="703385" cy="988841"/>
            <a:chOff x="1744394" y="281354"/>
            <a:chExt cx="703385" cy="988841"/>
          </a:xfrm>
        </p:grpSpPr>
        <p:sp>
          <p:nvSpPr>
            <p:cNvPr id="32" name="타원 3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" name="직선 화살표 연결선 32"/>
            <p:cNvCxnSpPr>
              <a:stCxn id="3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 rot="13500000">
            <a:off x="9846672" y="410151"/>
            <a:ext cx="703385" cy="988841"/>
            <a:chOff x="1744394" y="281354"/>
            <a:chExt cx="703385" cy="988841"/>
          </a:xfrm>
        </p:grpSpPr>
        <p:sp>
          <p:nvSpPr>
            <p:cNvPr id="35" name="타원 34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6" name="직선 화살표 연결선 35"/>
            <p:cNvCxnSpPr>
              <a:stCxn id="35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 rot="2700000">
            <a:off x="10036714" y="1467510"/>
            <a:ext cx="703385" cy="988841"/>
            <a:chOff x="1744394" y="281354"/>
            <a:chExt cx="703385" cy="988841"/>
          </a:xfrm>
        </p:grpSpPr>
        <p:sp>
          <p:nvSpPr>
            <p:cNvPr id="38" name="타원 37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9" name="직선 화살표 연결선 38"/>
            <p:cNvCxnSpPr>
              <a:stCxn id="38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5959756" y="671806"/>
            <a:ext cx="482601" cy="48260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5997031" y="1784956"/>
            <a:ext cx="445326" cy="45043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8580646" y="1752792"/>
            <a:ext cx="482601" cy="48260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8556049" y="629603"/>
            <a:ext cx="482601" cy="48260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6568517" y="1752791"/>
            <a:ext cx="482601" cy="4826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67446" y="151519"/>
            <a:ext cx="4535489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664132" y="151519"/>
            <a:ext cx="5380106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2472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1477109"/>
            <a:ext cx="11277598" cy="17947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/>
              <a:t>기본공격 사이클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76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09602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기본공격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의 애니메이션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6996051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기본공격</a:t>
            </a:r>
            <a:r>
              <a:rPr kumimoji="1" lang="en-US" altLang="ko-KR" sz="2000" dirty="0"/>
              <a:t>2</a:t>
            </a:r>
            <a:r>
              <a:rPr kumimoji="1" lang="ko-KR" altLang="en-US" sz="2000" dirty="0"/>
              <a:t>의 애니메이션</a:t>
            </a:r>
            <a:endParaRPr kumimoji="1" lang="en-US" altLang="ko-KR" sz="2000" dirty="0"/>
          </a:p>
        </p:txBody>
      </p:sp>
      <p:sp>
        <p:nvSpPr>
          <p:cNvPr id="7" name="왼쪽 대괄호[L] 6"/>
          <p:cNvSpPr/>
          <p:nvPr/>
        </p:nvSpPr>
        <p:spPr>
          <a:xfrm rot="5400000">
            <a:off x="2769363" y="669103"/>
            <a:ext cx="385762" cy="370528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2136537" y="190788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공격 실행구간</a:t>
            </a:r>
          </a:p>
        </p:txBody>
      </p:sp>
      <p:sp>
        <p:nvSpPr>
          <p:cNvPr id="9" name="왼쪽 대괄호[L] 8"/>
          <p:cNvSpPr/>
          <p:nvPr/>
        </p:nvSpPr>
        <p:spPr>
          <a:xfrm rot="16200000">
            <a:off x="5214938" y="3160832"/>
            <a:ext cx="385762" cy="1128708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351280" y="402137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추가공격 가능구간</a:t>
            </a:r>
          </a:p>
        </p:txBody>
      </p:sp>
      <p:cxnSp>
        <p:nvCxnSpPr>
          <p:cNvPr id="11" name="직선 화살표 연결선 10"/>
          <p:cNvCxnSpPr>
            <a:stCxn id="5" idx="3"/>
            <a:endCxn id="6" idx="1"/>
          </p:cNvCxnSpPr>
          <p:nvPr/>
        </p:nvCxnSpPr>
        <p:spPr>
          <a:xfrm>
            <a:off x="4814887" y="3123466"/>
            <a:ext cx="218116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왼쪽 대괄호[L] 14"/>
          <p:cNvSpPr/>
          <p:nvPr/>
        </p:nvSpPr>
        <p:spPr>
          <a:xfrm rot="16200000">
            <a:off x="4497270" y="3508174"/>
            <a:ext cx="592373" cy="235743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3747074" y="5092935"/>
            <a:ext cx="219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캔슬 공격 가능구간</a:t>
            </a:r>
          </a:p>
        </p:txBody>
      </p:sp>
    </p:spTree>
    <p:extLst>
      <p:ext uri="{BB962C8B-B14F-4D97-AF65-F5344CB8AC3E}">
        <p14:creationId xmlns:p14="http://schemas.microsoft.com/office/powerpoint/2010/main" val="114756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6421944" y="1369615"/>
            <a:ext cx="2871536" cy="548838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64345" y="1369615"/>
            <a:ext cx="2871536" cy="364066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877" y="253288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레벨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필드의 레벨</a:t>
            </a:r>
            <a:endParaRPr kumimoji="1"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32370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제공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100%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94674" y="426316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이벤트 경험치</a:t>
            </a:r>
            <a:endParaRPr kumimoji="1"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3237076" y="1990967"/>
            <a:ext cx="1926077" cy="11868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메인 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70%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237075" y="3319600"/>
            <a:ext cx="1926077" cy="12791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사냥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30%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894676" y="275292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필드 사냥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sp>
        <p:nvSpPr>
          <p:cNvPr id="15" name="직사각형 14"/>
          <p:cNvSpPr/>
          <p:nvPr/>
        </p:nvSpPr>
        <p:spPr>
          <a:xfrm>
            <a:off x="10079543" y="2662177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요구 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110%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894675" y="351604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서브 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sp>
        <p:nvSpPr>
          <p:cNvPr id="25" name="직사각형 24"/>
          <p:cNvSpPr/>
          <p:nvPr/>
        </p:nvSpPr>
        <p:spPr>
          <a:xfrm>
            <a:off x="6894674" y="501028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전문기술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cxnSp>
        <p:nvCxnSpPr>
          <p:cNvPr id="14" name="직선 화살표 연결선 13"/>
          <p:cNvCxnSpPr>
            <a:stCxn id="4" idx="3"/>
            <a:endCxn id="8" idx="1"/>
          </p:cNvCxnSpPr>
          <p:nvPr/>
        </p:nvCxnSpPr>
        <p:spPr>
          <a:xfrm flipV="1">
            <a:off x="1924200" y="3189949"/>
            <a:ext cx="840145" cy="9435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8946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비설정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10%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894676" y="199096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던전 클리어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cxnSp>
        <p:nvCxnSpPr>
          <p:cNvPr id="38" name="직선 화살표 연결선 37"/>
          <p:cNvCxnSpPr>
            <a:endCxn id="15" idx="1"/>
          </p:cNvCxnSpPr>
          <p:nvPr/>
        </p:nvCxnSpPr>
        <p:spPr>
          <a:xfrm>
            <a:off x="9293480" y="3189866"/>
            <a:ext cx="786063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더하기 38"/>
          <p:cNvSpPr/>
          <p:nvPr/>
        </p:nvSpPr>
        <p:spPr>
          <a:xfrm>
            <a:off x="5700164" y="2727641"/>
            <a:ext cx="721780" cy="721780"/>
          </a:xfrm>
          <a:prstGeom prst="mathPl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94674" y="5764435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기타 경험치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0943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614363"/>
            <a:ext cx="11277598" cy="397192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308829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/>
              <a:t>기본공격 사이클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47072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7" idx="2"/>
          </p:cNvCxnSpPr>
          <p:nvPr/>
        </p:nvCxnSpPr>
        <p:spPr>
          <a:xfrm flipH="1">
            <a:off x="2755240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079793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20" idx="2"/>
          </p:cNvCxnSpPr>
          <p:nvPr/>
        </p:nvCxnSpPr>
        <p:spPr>
          <a:xfrm flipH="1">
            <a:off x="4987961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263845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stCxn id="22" idx="2"/>
          </p:cNvCxnSpPr>
          <p:nvPr/>
        </p:nvCxnSpPr>
        <p:spPr>
          <a:xfrm flipH="1">
            <a:off x="7172013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496567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25" idx="2"/>
          </p:cNvCxnSpPr>
          <p:nvPr/>
        </p:nvCxnSpPr>
        <p:spPr>
          <a:xfrm flipH="1">
            <a:off x="9404735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196155" y="3653160"/>
            <a:ext cx="1816337" cy="6419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캔슬불가</a:t>
            </a:r>
            <a:endParaRPr kumimoji="1" lang="en-US" altLang="ko-KR" sz="3600" dirty="0"/>
          </a:p>
        </p:txBody>
      </p:sp>
      <p:cxnSp>
        <p:nvCxnSpPr>
          <p:cNvPr id="28" name="직선 화살표 연결선 27"/>
          <p:cNvCxnSpPr>
            <a:stCxn id="27" idx="0"/>
          </p:cNvCxnSpPr>
          <p:nvPr/>
        </p:nvCxnSpPr>
        <p:spPr>
          <a:xfrm flipH="1" flipV="1">
            <a:off x="6096000" y="2991584"/>
            <a:ext cx="8324" cy="6615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836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5" name="원형 4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[R] 5"/>
          <p:cNvCxnSpPr>
            <a:stCxn id="9" idx="0"/>
            <a:endCxn id="9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>
            <a:stCxn id="9" idx="6"/>
            <a:endCxn id="9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궁극기 사용</a:t>
            </a:r>
          </a:p>
        </p:txBody>
      </p:sp>
      <p:sp>
        <p:nvSpPr>
          <p:cNvPr id="11" name="타원 10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cxnSp>
        <p:nvCxnSpPr>
          <p:cNvPr id="13" name="직선 연결선[R] 12"/>
          <p:cNvCxnSpPr>
            <a:stCxn id="22" idx="0"/>
            <a:endCxn id="22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>
            <a:stCxn id="22" idx="6"/>
            <a:endCxn id="22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지연 14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지연 15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지연 16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>
                <a:solidFill>
                  <a:sysClr val="windowText" lastClr="000000"/>
                </a:solidFill>
              </a:rPr>
              <a:t>0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오른쪽 화살표[R] 18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화살표[R] 19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1725040" y="49744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생성된 발열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9454192" y="49744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 소모</a:t>
            </a:r>
          </a:p>
        </p:txBody>
      </p:sp>
    </p:spTree>
    <p:extLst>
      <p:ext uri="{BB962C8B-B14F-4D97-AF65-F5344CB8AC3E}">
        <p14:creationId xmlns:p14="http://schemas.microsoft.com/office/powerpoint/2010/main" val="1424315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98" y="4226126"/>
            <a:ext cx="2684067" cy="179910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815016" y="3985691"/>
            <a:ext cx="1807913" cy="2415832"/>
            <a:chOff x="1666608" y="4580502"/>
            <a:chExt cx="1807913" cy="2415832"/>
          </a:xfrm>
        </p:grpSpPr>
        <p:sp>
          <p:nvSpPr>
            <p:cNvPr id="44" name="지연 43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지연 44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텍스트 상자 45"/>
            <p:cNvSpPr txBox="1"/>
            <p:nvPr/>
          </p:nvSpPr>
          <p:spPr>
            <a:xfrm>
              <a:off x="2046362" y="555711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기술점수</a:t>
              </a:r>
            </a:p>
          </p:txBody>
        </p:sp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257363" y="559995"/>
            <a:ext cx="1798724" cy="2403183"/>
            <a:chOff x="13144567" y="4890003"/>
            <a:chExt cx="1798724" cy="2403183"/>
          </a:xfrm>
        </p:grpSpPr>
        <p:sp>
          <p:nvSpPr>
            <p:cNvPr id="47" name="지연 46"/>
            <p:cNvSpPr/>
            <p:nvPr/>
          </p:nvSpPr>
          <p:spPr>
            <a:xfrm rot="5400000">
              <a:off x="13215798" y="4818772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지연 47"/>
            <p:cNvSpPr/>
            <p:nvPr/>
          </p:nvSpPr>
          <p:spPr>
            <a:xfrm rot="5400000">
              <a:off x="13296288" y="4895447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FF000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텍스트 상자 48"/>
            <p:cNvSpPr txBox="1"/>
            <p:nvPr/>
          </p:nvSpPr>
          <p:spPr>
            <a:xfrm>
              <a:off x="13478094" y="5943610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발열점수</a:t>
              </a:r>
            </a:p>
          </p:txBody>
        </p:sp>
        <p:pic>
          <p:nvPicPr>
            <p:cNvPr id="217" name="그림 2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931" y="6207336"/>
              <a:ext cx="1737360" cy="1085850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-2474556" y="398055"/>
            <a:ext cx="2735044" cy="2215389"/>
            <a:chOff x="-462217" y="4018212"/>
            <a:chExt cx="2735044" cy="2215389"/>
          </a:xfrm>
        </p:grpSpPr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4018212"/>
              <a:ext cx="2230863" cy="1732480"/>
            </a:xfrm>
            <a:prstGeom prst="rect">
              <a:avLst/>
            </a:prstGeom>
          </p:spPr>
        </p:pic>
        <p:sp>
          <p:nvSpPr>
            <p:cNvPr id="59" name="텍스트 상자 58"/>
            <p:cNvSpPr txBox="1"/>
            <p:nvPr/>
          </p:nvSpPr>
          <p:spPr>
            <a:xfrm>
              <a:off x="-462217" y="5710381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/>
                <a:t>공격 </a:t>
              </a:r>
              <a:r>
                <a:rPr kumimoji="1" lang="en-US" altLang="ko-KR" sz="2800" dirty="0"/>
                <a:t>/</a:t>
              </a:r>
              <a:r>
                <a:rPr kumimoji="1" lang="ko-KR" altLang="en-US" sz="2800" dirty="0"/>
                <a:t> 방어행위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73" y="3985691"/>
            <a:ext cx="2989532" cy="170371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755233" y="351860"/>
            <a:ext cx="2989532" cy="1703711"/>
            <a:chOff x="7150629" y="-2531285"/>
            <a:chExt cx="2989532" cy="170371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45" l="6022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629" y="-2531285"/>
              <a:ext cx="2989532" cy="1703711"/>
            </a:xfrm>
            <a:prstGeom prst="rect">
              <a:avLst/>
            </a:prstGeom>
          </p:spPr>
        </p:pic>
        <p:sp>
          <p:nvSpPr>
            <p:cNvPr id="3" name="자유형 2"/>
            <p:cNvSpPr/>
            <p:nvPr/>
          </p:nvSpPr>
          <p:spPr>
            <a:xfrm>
              <a:off x="7853082" y="-2078182"/>
              <a:ext cx="1999945" cy="1051316"/>
            </a:xfrm>
            <a:custGeom>
              <a:avLst/>
              <a:gdLst>
                <a:gd name="connsiteX0" fmla="*/ 0 w 1999945"/>
                <a:gd name="connsiteY0" fmla="*/ 523213 h 1051316"/>
                <a:gd name="connsiteX1" fmla="*/ 176035 w 1999945"/>
                <a:gd name="connsiteY1" fmla="*/ 1051316 h 1051316"/>
                <a:gd name="connsiteX2" fmla="*/ 1051316 w 1999945"/>
                <a:gd name="connsiteY2" fmla="*/ 973078 h 1051316"/>
                <a:gd name="connsiteX3" fmla="*/ 1779902 w 1999945"/>
                <a:gd name="connsiteY3" fmla="*/ 694357 h 1051316"/>
                <a:gd name="connsiteX4" fmla="*/ 1999945 w 1999945"/>
                <a:gd name="connsiteY4" fmla="*/ 361848 h 1051316"/>
                <a:gd name="connsiteX5" fmla="*/ 1990165 w 1999945"/>
                <a:gd name="connsiteY5" fmla="*/ 161365 h 1051316"/>
                <a:gd name="connsiteX6" fmla="*/ 1775012 w 1999945"/>
                <a:gd name="connsiteY6" fmla="*/ 58678 h 1051316"/>
                <a:gd name="connsiteX7" fmla="*/ 1540300 w 1999945"/>
                <a:gd name="connsiteY7" fmla="*/ 0 h 1051316"/>
                <a:gd name="connsiteX8" fmla="*/ 1765232 w 1999945"/>
                <a:gd name="connsiteY8" fmla="*/ 127136 h 1051316"/>
                <a:gd name="connsiteX9" fmla="*/ 1823911 w 1999945"/>
                <a:gd name="connsiteY9" fmla="*/ 254272 h 1051316"/>
                <a:gd name="connsiteX10" fmla="*/ 1750563 w 1999945"/>
                <a:gd name="connsiteY10" fmla="*/ 440086 h 1051316"/>
                <a:gd name="connsiteX11" fmla="*/ 1466952 w 1999945"/>
                <a:gd name="connsiteY11" fmla="*/ 616120 h 1051316"/>
                <a:gd name="connsiteX12" fmla="*/ 977968 w 1999945"/>
                <a:gd name="connsiteY12" fmla="*/ 718807 h 1051316"/>
                <a:gd name="connsiteX13" fmla="*/ 591671 w 1999945"/>
                <a:gd name="connsiteY13" fmla="*/ 723696 h 1051316"/>
                <a:gd name="connsiteX14" fmla="*/ 195594 w 1999945"/>
                <a:gd name="connsiteY14" fmla="*/ 606340 h 1051316"/>
                <a:gd name="connsiteX15" fmla="*/ 0 w 1999945"/>
                <a:gd name="connsiteY15" fmla="*/ 523213 h 10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99945" h="1051316">
                  <a:moveTo>
                    <a:pt x="0" y="523213"/>
                  </a:moveTo>
                  <a:lnTo>
                    <a:pt x="176035" y="1051316"/>
                  </a:lnTo>
                  <a:lnTo>
                    <a:pt x="1051316" y="973078"/>
                  </a:lnTo>
                  <a:lnTo>
                    <a:pt x="1779902" y="694357"/>
                  </a:lnTo>
                  <a:lnTo>
                    <a:pt x="1999945" y="361848"/>
                  </a:lnTo>
                  <a:lnTo>
                    <a:pt x="1990165" y="161365"/>
                  </a:lnTo>
                  <a:lnTo>
                    <a:pt x="1775012" y="58678"/>
                  </a:lnTo>
                  <a:lnTo>
                    <a:pt x="1540300" y="0"/>
                  </a:lnTo>
                  <a:lnTo>
                    <a:pt x="1765232" y="127136"/>
                  </a:lnTo>
                  <a:lnTo>
                    <a:pt x="1823911" y="254272"/>
                  </a:lnTo>
                  <a:lnTo>
                    <a:pt x="1750563" y="440086"/>
                  </a:lnTo>
                  <a:lnTo>
                    <a:pt x="1466952" y="616120"/>
                  </a:lnTo>
                  <a:lnTo>
                    <a:pt x="977968" y="718807"/>
                  </a:lnTo>
                  <a:lnTo>
                    <a:pt x="591671" y="723696"/>
                  </a:lnTo>
                  <a:lnTo>
                    <a:pt x="195594" y="606340"/>
                  </a:lnTo>
                  <a:lnTo>
                    <a:pt x="0" y="52321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" name="텍스트 상자 4"/>
          <p:cNvSpPr txBox="1"/>
          <p:nvPr/>
        </p:nvSpPr>
        <p:spPr>
          <a:xfrm>
            <a:off x="10817470" y="880549"/>
            <a:ext cx="470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/>
              <a:t>강화 </a:t>
            </a:r>
            <a:r>
              <a:rPr kumimoji="1" lang="en-US" altLang="ko-KR" sz="3600" b="1" dirty="0"/>
              <a:t>/</a:t>
            </a:r>
            <a:r>
              <a:rPr kumimoji="1" lang="ko-KR" altLang="en-US" sz="3600" b="1" dirty="0"/>
              <a:t> 변형 스킬 사용</a:t>
            </a:r>
          </a:p>
        </p:txBody>
      </p:sp>
      <p:sp>
        <p:nvSpPr>
          <p:cNvPr id="42" name="텍스트 상자 41"/>
          <p:cNvSpPr txBox="1"/>
          <p:nvPr/>
        </p:nvSpPr>
        <p:spPr>
          <a:xfrm>
            <a:off x="10969836" y="4611363"/>
            <a:ext cx="26548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/>
              <a:t>궁극기 활용</a:t>
            </a:r>
            <a:endParaRPr kumimoji="1" lang="en-US" altLang="ko-KR" sz="3600" b="1" dirty="0"/>
          </a:p>
          <a:p>
            <a:r>
              <a:rPr kumimoji="1" lang="ko-KR" altLang="en-US" sz="3600" b="1" dirty="0">
                <a:solidFill>
                  <a:schemeClr val="bg1">
                    <a:lumMod val="50000"/>
                  </a:schemeClr>
                </a:solidFill>
              </a:rPr>
              <a:t>발열 소모</a:t>
            </a:r>
          </a:p>
        </p:txBody>
      </p:sp>
      <p:sp>
        <p:nvSpPr>
          <p:cNvPr id="62" name="텍스트 상자 61"/>
          <p:cNvSpPr txBox="1"/>
          <p:nvPr/>
        </p:nvSpPr>
        <p:spPr>
          <a:xfrm>
            <a:off x="2020596" y="560471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/>
              <a:t>스킬 사용</a:t>
            </a:r>
            <a:endParaRPr kumimoji="1" lang="ko-KR" altLang="en-US" sz="3600" b="1" dirty="0"/>
          </a:p>
        </p:txBody>
      </p:sp>
      <p:sp>
        <p:nvSpPr>
          <p:cNvPr id="39" name="오른쪽 화살표[R] 38"/>
          <p:cNvSpPr/>
          <p:nvPr/>
        </p:nvSpPr>
        <p:spPr>
          <a:xfrm rot="5400000">
            <a:off x="-1307366" y="2934305"/>
            <a:ext cx="915080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오른쪽 화살표[R] 39"/>
          <p:cNvSpPr/>
          <p:nvPr/>
        </p:nvSpPr>
        <p:spPr>
          <a:xfrm>
            <a:off x="360070" y="4646708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오른쪽 화살표[R] 40"/>
          <p:cNvSpPr/>
          <p:nvPr/>
        </p:nvSpPr>
        <p:spPr>
          <a:xfrm rot="16200000">
            <a:off x="2756471" y="3191965"/>
            <a:ext cx="768266" cy="41756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오른쪽 화살표[R] 54"/>
          <p:cNvSpPr/>
          <p:nvPr/>
        </p:nvSpPr>
        <p:spPr>
          <a:xfrm>
            <a:off x="4996914" y="924502"/>
            <a:ext cx="248973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오른쪽 화살표[R] 62"/>
          <p:cNvSpPr/>
          <p:nvPr/>
        </p:nvSpPr>
        <p:spPr>
          <a:xfrm>
            <a:off x="6181934" y="4636474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오른쪽 화살표[R] 64"/>
          <p:cNvSpPr/>
          <p:nvPr/>
        </p:nvSpPr>
        <p:spPr>
          <a:xfrm>
            <a:off x="559196" y="1017305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81934" y="1333500"/>
            <a:ext cx="333166" cy="362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8376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05799" y="3209787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기본 공격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00320" y="4976421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기술점수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강한 공격으로 획득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45599" y="6270666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발열점수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50" dirty="0">
                <a:solidFill>
                  <a:srgbClr val="FF0000"/>
                </a:solidFill>
              </a:rPr>
              <a:t>기술사용으로 획득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10585" y="9102349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궁극기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원하는 양의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발열 소모</a:t>
            </a:r>
          </a:p>
        </p:txBody>
      </p:sp>
      <p:cxnSp>
        <p:nvCxnSpPr>
          <p:cNvPr id="11" name="직선 화살표 연결선 10"/>
          <p:cNvCxnSpPr>
            <a:stCxn id="4" idx="2"/>
            <a:endCxn id="5" idx="0"/>
          </p:cNvCxnSpPr>
          <p:nvPr/>
        </p:nvCxnSpPr>
        <p:spPr>
          <a:xfrm flipH="1">
            <a:off x="5953463" y="4170369"/>
            <a:ext cx="5479" cy="8060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5" idx="2"/>
            <a:endCxn id="31" idx="0"/>
          </p:cNvCxnSpPr>
          <p:nvPr/>
        </p:nvCxnSpPr>
        <p:spPr>
          <a:xfrm flipH="1">
            <a:off x="5223588" y="5606727"/>
            <a:ext cx="729875" cy="65167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7" idx="0"/>
          </p:cNvCxnSpPr>
          <p:nvPr/>
        </p:nvCxnSpPr>
        <p:spPr>
          <a:xfrm flipH="1">
            <a:off x="5963728" y="6900972"/>
            <a:ext cx="935014" cy="22013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836619" y="6341264"/>
            <a:ext cx="1306286" cy="81874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회피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전투 페이즈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초기화</a:t>
            </a:r>
          </a:p>
        </p:txBody>
      </p:sp>
      <p:cxnSp>
        <p:nvCxnSpPr>
          <p:cNvPr id="16" name="꺾인 연결선[E] 15"/>
          <p:cNvCxnSpPr>
            <a:stCxn id="6" idx="1"/>
            <a:endCxn id="169" idx="2"/>
          </p:cNvCxnSpPr>
          <p:nvPr/>
        </p:nvCxnSpPr>
        <p:spPr>
          <a:xfrm rot="10800000" flipV="1">
            <a:off x="3277063" y="6585818"/>
            <a:ext cx="2968537" cy="475345"/>
          </a:xfrm>
          <a:prstGeom prst="bentConnector4">
            <a:avLst>
              <a:gd name="adj1" fmla="val 38999"/>
              <a:gd name="adj2" fmla="val 14809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/>
          <p:cNvCxnSpPr>
            <a:stCxn id="5" idx="3"/>
            <a:endCxn id="14" idx="1"/>
          </p:cNvCxnSpPr>
          <p:nvPr/>
        </p:nvCxnSpPr>
        <p:spPr>
          <a:xfrm>
            <a:off x="6606606" y="5291574"/>
            <a:ext cx="2230013" cy="1459060"/>
          </a:xfrm>
          <a:prstGeom prst="bentConnector3">
            <a:avLst>
              <a:gd name="adj1" fmla="val 5034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6" idx="3"/>
            <a:endCxn id="14" idx="1"/>
          </p:cNvCxnSpPr>
          <p:nvPr/>
        </p:nvCxnSpPr>
        <p:spPr>
          <a:xfrm>
            <a:off x="7551885" y="6585819"/>
            <a:ext cx="1284734" cy="164815"/>
          </a:xfrm>
          <a:prstGeom prst="bentConnector3">
            <a:avLst>
              <a:gd name="adj1" fmla="val 137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7" idx="3"/>
            <a:endCxn id="14" idx="1"/>
          </p:cNvCxnSpPr>
          <p:nvPr/>
        </p:nvCxnSpPr>
        <p:spPr>
          <a:xfrm flipV="1">
            <a:off x="6616871" y="6750634"/>
            <a:ext cx="2219748" cy="283200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570445" y="6258402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스킬 사용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기술점수의 소모</a:t>
            </a:r>
          </a:p>
        </p:txBody>
      </p:sp>
      <p:cxnSp>
        <p:nvCxnSpPr>
          <p:cNvPr id="33" name="직선 화살표 연결선 32"/>
          <p:cNvCxnSpPr>
            <a:stCxn id="31" idx="3"/>
            <a:endCxn id="6" idx="1"/>
          </p:cNvCxnSpPr>
          <p:nvPr/>
        </p:nvCxnSpPr>
        <p:spPr>
          <a:xfrm>
            <a:off x="5876731" y="6573555"/>
            <a:ext cx="368868" cy="122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상자 40"/>
          <p:cNvSpPr txBox="1"/>
          <p:nvPr/>
        </p:nvSpPr>
        <p:spPr>
          <a:xfrm>
            <a:off x="1620792" y="1699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스태미나</a:t>
            </a:r>
          </a:p>
        </p:txBody>
      </p:sp>
      <p:sp>
        <p:nvSpPr>
          <p:cNvPr id="44" name="지연 43"/>
          <p:cNvSpPr/>
          <p:nvPr/>
        </p:nvSpPr>
        <p:spPr>
          <a:xfrm rot="5400000">
            <a:off x="4006310" y="-870465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지연 44"/>
          <p:cNvSpPr/>
          <p:nvPr/>
        </p:nvSpPr>
        <p:spPr>
          <a:xfrm rot="5400000">
            <a:off x="4086800" y="-793790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4255242" y="1773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기술점수</a:t>
            </a:r>
          </a:p>
        </p:txBody>
      </p:sp>
      <p:sp>
        <p:nvSpPr>
          <p:cNvPr id="47" name="지연 46"/>
          <p:cNvSpPr/>
          <p:nvPr/>
        </p:nvSpPr>
        <p:spPr>
          <a:xfrm rot="5400000">
            <a:off x="6677838" y="-857816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지연 47"/>
          <p:cNvSpPr/>
          <p:nvPr/>
        </p:nvSpPr>
        <p:spPr>
          <a:xfrm rot="5400000">
            <a:off x="6758328" y="-781141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FF000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텍스트 상자 48"/>
          <p:cNvSpPr txBox="1"/>
          <p:nvPr/>
        </p:nvSpPr>
        <p:spPr>
          <a:xfrm>
            <a:off x="6940134" y="26702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발열점수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6867475" y="-2498153"/>
            <a:ext cx="1184598" cy="1088071"/>
            <a:chOff x="9304865" y="4138878"/>
            <a:chExt cx="1748322" cy="1605860"/>
          </a:xfrm>
        </p:grpSpPr>
        <p:sp>
          <p:nvSpPr>
            <p:cNvPr id="50" name="지연 49"/>
            <p:cNvSpPr/>
            <p:nvPr/>
          </p:nvSpPr>
          <p:spPr>
            <a:xfrm rot="5400000">
              <a:off x="9376096" y="4067647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지연 50"/>
            <p:cNvSpPr/>
            <p:nvPr/>
          </p:nvSpPr>
          <p:spPr>
            <a:xfrm rot="5400000">
              <a:off x="9456586" y="4144322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chemeClr val="accent2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4" name="텍스트 상자 53"/>
          <p:cNvSpPr txBox="1"/>
          <p:nvPr/>
        </p:nvSpPr>
        <p:spPr>
          <a:xfrm>
            <a:off x="6848816" y="-201320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 체인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04" b="89167" l="47240" r="54167">
                        <a14:foregroundMark x1="54167" y1="85648" x2="54167" y2="85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65" t="78355" r="46364" b="11071"/>
          <a:stretch/>
        </p:blipFill>
        <p:spPr>
          <a:xfrm>
            <a:off x="6966261" y="-2980991"/>
            <a:ext cx="1003842" cy="84442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23" y="-806627"/>
            <a:ext cx="2406799" cy="1613253"/>
          </a:xfrm>
          <a:prstGeom prst="rect">
            <a:avLst/>
          </a:prstGeom>
        </p:spPr>
      </p:pic>
      <p:sp>
        <p:nvSpPr>
          <p:cNvPr id="59" name="텍스트 상자 58"/>
          <p:cNvSpPr txBox="1"/>
          <p:nvPr/>
        </p:nvSpPr>
        <p:spPr>
          <a:xfrm>
            <a:off x="1534232" y="483460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공격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방어행위</a:t>
            </a:r>
          </a:p>
        </p:txBody>
      </p:sp>
      <p:cxnSp>
        <p:nvCxnSpPr>
          <p:cNvPr id="66" name="꺾인 연결선[E] 65"/>
          <p:cNvCxnSpPr>
            <a:stCxn id="50" idx="0"/>
            <a:endCxn id="56" idx="0"/>
          </p:cNvCxnSpPr>
          <p:nvPr/>
        </p:nvCxnSpPr>
        <p:spPr>
          <a:xfrm>
            <a:off x="8052074" y="-1954118"/>
            <a:ext cx="2045149" cy="114749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텍스트 상자 66"/>
          <p:cNvSpPr txBox="1"/>
          <p:nvPr/>
        </p:nvSpPr>
        <p:spPr>
          <a:xfrm>
            <a:off x="8354929" y="-1846260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발열체인 소모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궁극기 사용</a:t>
            </a:r>
          </a:p>
        </p:txBody>
      </p:sp>
      <p:sp>
        <p:nvSpPr>
          <p:cNvPr id="52" name="텍스트 상자 51"/>
          <p:cNvSpPr txBox="1"/>
          <p:nvPr/>
        </p:nvSpPr>
        <p:spPr>
          <a:xfrm>
            <a:off x="9196679" y="-767101"/>
            <a:ext cx="180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궁극기로 소모</a:t>
            </a:r>
          </a:p>
        </p:txBody>
      </p:sp>
      <p:cxnSp>
        <p:nvCxnSpPr>
          <p:cNvPr id="150" name="꺾인 연결선[E] 149"/>
          <p:cNvCxnSpPr>
            <a:stCxn id="14" idx="1"/>
            <a:endCxn id="4" idx="3"/>
          </p:cNvCxnSpPr>
          <p:nvPr/>
        </p:nvCxnSpPr>
        <p:spPr>
          <a:xfrm rot="10800000">
            <a:off x="6612085" y="3690078"/>
            <a:ext cx="2224534" cy="30605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2623919" y="6085946"/>
            <a:ext cx="1306286" cy="97521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발열 추가획득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상위 단계의 궁극기</a:t>
            </a:r>
          </a:p>
        </p:txBody>
      </p:sp>
      <p:cxnSp>
        <p:nvCxnSpPr>
          <p:cNvPr id="176" name="꺾인 연결선[E] 175"/>
          <p:cNvCxnSpPr>
            <a:stCxn id="169" idx="0"/>
            <a:endCxn id="5" idx="1"/>
          </p:cNvCxnSpPr>
          <p:nvPr/>
        </p:nvCxnSpPr>
        <p:spPr>
          <a:xfrm rot="5400000" flipH="1" flipV="1">
            <a:off x="3891505" y="4677131"/>
            <a:ext cx="794372" cy="2023258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그림 1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89" y="-1192866"/>
            <a:ext cx="2230863" cy="1732480"/>
          </a:xfrm>
          <a:prstGeom prst="rect">
            <a:avLst/>
          </a:prstGeom>
        </p:spPr>
      </p:pic>
      <p:sp>
        <p:nvSpPr>
          <p:cNvPr id="185" name="텍스트 상자 184"/>
          <p:cNvSpPr txBox="1"/>
          <p:nvPr/>
        </p:nvSpPr>
        <p:spPr>
          <a:xfrm>
            <a:off x="2371701" y="2294076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기술점수</a:t>
            </a:r>
            <a:r>
              <a:rPr kumimoji="1" lang="en-US" altLang="ko-KR" dirty="0"/>
              <a:t> / </a:t>
            </a:r>
            <a:r>
              <a:rPr kumimoji="1" lang="ko-KR" altLang="en-US" dirty="0"/>
              <a:t>발열점수 획득</a:t>
            </a:r>
          </a:p>
        </p:txBody>
      </p:sp>
      <p:cxnSp>
        <p:nvCxnSpPr>
          <p:cNvPr id="207" name="직선 화살표 연결선 206"/>
          <p:cNvCxnSpPr>
            <a:stCxn id="169" idx="3"/>
            <a:endCxn id="31" idx="1"/>
          </p:cNvCxnSpPr>
          <p:nvPr/>
        </p:nvCxnSpPr>
        <p:spPr>
          <a:xfrm>
            <a:off x="3930205" y="6573555"/>
            <a:ext cx="64024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>
            <a:stCxn id="5" idx="2"/>
            <a:endCxn id="6" idx="0"/>
          </p:cNvCxnSpPr>
          <p:nvPr/>
        </p:nvCxnSpPr>
        <p:spPr>
          <a:xfrm>
            <a:off x="5953463" y="5606727"/>
            <a:ext cx="945279" cy="6639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88" y="530748"/>
            <a:ext cx="1737360" cy="1085850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71" y="530748"/>
            <a:ext cx="1737360" cy="1085850"/>
          </a:xfrm>
          <a:prstGeom prst="rect">
            <a:avLst/>
          </a:prstGeom>
        </p:spPr>
      </p:pic>
      <p:cxnSp>
        <p:nvCxnSpPr>
          <p:cNvPr id="218" name="꺾인 연결선[E] 217"/>
          <p:cNvCxnSpPr>
            <a:stCxn id="59" idx="3"/>
            <a:endCxn id="216" idx="1"/>
          </p:cNvCxnSpPr>
          <p:nvPr/>
        </p:nvCxnSpPr>
        <p:spPr>
          <a:xfrm>
            <a:off x="3358770" y="668126"/>
            <a:ext cx="516718" cy="405547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/>
          <p:cNvCxnSpPr>
            <a:stCxn id="59" idx="2"/>
            <a:endCxn id="217" idx="2"/>
          </p:cNvCxnSpPr>
          <p:nvPr/>
        </p:nvCxnSpPr>
        <p:spPr>
          <a:xfrm rot="16200000" flipH="1">
            <a:off x="4609673" y="-1310380"/>
            <a:ext cx="763806" cy="5090150"/>
          </a:xfrm>
          <a:prstGeom prst="bentConnector3">
            <a:avLst>
              <a:gd name="adj1" fmla="val 18978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[E] 227"/>
          <p:cNvCxnSpPr>
            <a:stCxn id="44" idx="1"/>
            <a:endCxn id="217" idx="1"/>
          </p:cNvCxnSpPr>
          <p:nvPr/>
        </p:nvCxnSpPr>
        <p:spPr>
          <a:xfrm rot="16200000" flipH="1">
            <a:off x="4802151" y="-792146"/>
            <a:ext cx="1872907" cy="1858731"/>
          </a:xfrm>
          <a:prstGeom prst="bentConnector4">
            <a:avLst>
              <a:gd name="adj1" fmla="val -12206"/>
              <a:gd name="adj2" fmla="val 7159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텍스트 상자 234"/>
          <p:cNvSpPr txBox="1"/>
          <p:nvPr/>
        </p:nvSpPr>
        <p:spPr>
          <a:xfrm>
            <a:off x="4717065" y="-1733560"/>
            <a:ext cx="1651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기술점수 소모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발열점수 획득</a:t>
            </a:r>
          </a:p>
        </p:txBody>
      </p:sp>
      <p:sp>
        <p:nvSpPr>
          <p:cNvPr id="2" name="오른쪽 화살표[R] 1"/>
          <p:cNvSpPr/>
          <p:nvPr/>
        </p:nvSpPr>
        <p:spPr>
          <a:xfrm rot="16200000">
            <a:off x="7163276" y="-1121156"/>
            <a:ext cx="653143" cy="48029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190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/>
          <p:cNvCxnSpPr/>
          <p:nvPr/>
        </p:nvCxnSpPr>
        <p:spPr>
          <a:xfrm>
            <a:off x="2895600" y="6027315"/>
            <a:ext cx="640080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2895600" y="1020064"/>
            <a:ext cx="0" cy="50337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7335189" y="1945357"/>
            <a:ext cx="1621536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가제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편돌이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2499645" y="2881304"/>
            <a:ext cx="349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</a:t>
            </a:r>
          </a:p>
          <a:p>
            <a:r>
              <a:rPr kumimoji="1" lang="en-US" altLang="ko-KR" dirty="0"/>
              <a:t>P</a:t>
            </a:r>
          </a:p>
          <a:p>
            <a:r>
              <a:rPr kumimoji="1" lang="en-US" altLang="ko-KR" dirty="0"/>
              <a:t>S</a:t>
            </a:r>
            <a:endParaRPr kumimoji="1" lang="ko-KR" altLang="en-US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5114000" y="605383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상대하는 적의 수</a:t>
            </a:r>
            <a:endParaRPr kumimoji="1"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938693" y="4651263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트오세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36751" y="3930650"/>
            <a:ext cx="74371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tx1"/>
                </a:solidFill>
              </a:rPr>
              <a:t>테라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53016" y="3426149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마영전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183664" y="5422675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몬헌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03095" y="3342969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던파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5285232" y="992582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i="1" dirty="0"/>
              <a:t>액션 스타일</a:t>
            </a:r>
          </a:p>
        </p:txBody>
      </p:sp>
    </p:spTree>
    <p:extLst>
      <p:ext uri="{BB962C8B-B14F-4D97-AF65-F5344CB8AC3E}">
        <p14:creationId xmlns:p14="http://schemas.microsoft.com/office/powerpoint/2010/main" val="649473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자유형 74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           책임져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일반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시스템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8" name="직선 연결선[R] 47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53" name="직선 연결선[R] 52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70" name="호 69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71" name="타원 70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73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7" name="그림 7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79" name="타원 7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8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84" name="번개[L] 8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sp>
        <p:nvSpPr>
          <p:cNvPr id="87" name="타원 86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0" name="설명선 1[L] 109"/>
          <p:cNvSpPr/>
          <p:nvPr/>
        </p:nvSpPr>
        <p:spPr>
          <a:xfrm>
            <a:off x="-3505386" y="1832080"/>
            <a:ext cx="3747433" cy="856770"/>
          </a:xfrm>
          <a:prstGeom prst="borderCallout1">
            <a:avLst>
              <a:gd name="adj1" fmla="val 45431"/>
              <a:gd name="adj2" fmla="val 103645"/>
              <a:gd name="adj3" fmla="val 122763"/>
              <a:gd name="adj4" fmla="val 13367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높은 발열을 유지하여 강력한 범위 스킬을 사용하는 근접 공격형 직업</a:t>
            </a:r>
          </a:p>
        </p:txBody>
      </p:sp>
      <p:sp>
        <p:nvSpPr>
          <p:cNvPr id="111" name="설명선 1[L] 110"/>
          <p:cNvSpPr/>
          <p:nvPr/>
        </p:nvSpPr>
        <p:spPr>
          <a:xfrm>
            <a:off x="9568951" y="5872648"/>
            <a:ext cx="3747433" cy="1211912"/>
          </a:xfrm>
          <a:prstGeom prst="borderCallout1">
            <a:avLst>
              <a:gd name="adj1" fmla="val -12496"/>
              <a:gd name="adj2" fmla="val 33728"/>
              <a:gd name="adj3" fmla="val -91359"/>
              <a:gd name="adj4" fmla="val 2574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탱커가 시선을 끄는 동안 쌓인 발열 체인을 모두 소모하여 강력한 궁극기를 사용하는 원거리 마법형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sp>
        <p:nvSpPr>
          <p:cNvPr id="113" name="설명선 1[L] 112"/>
          <p:cNvSpPr/>
          <p:nvPr/>
        </p:nvSpPr>
        <p:spPr>
          <a:xfrm>
            <a:off x="-1055077" y="7038263"/>
            <a:ext cx="3565156" cy="856770"/>
          </a:xfrm>
          <a:prstGeom prst="borderCallout1">
            <a:avLst>
              <a:gd name="adj1" fmla="val 45431"/>
              <a:gd name="adj2" fmla="val 103645"/>
              <a:gd name="adj3" fmla="val -232308"/>
              <a:gd name="adj4" fmla="val 13132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강력한 공격으로 </a:t>
            </a:r>
            <a:r>
              <a:rPr kumimoji="1" lang="ko-KR" altLang="en-US">
                <a:solidFill>
                  <a:sysClr val="windowText" lastClr="000000"/>
                </a:solidFill>
              </a:rPr>
              <a:t>인해 사망하고 날아간 몬스터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116" name="설명선 1[L] 115"/>
          <p:cNvSpPr/>
          <p:nvPr/>
        </p:nvSpPr>
        <p:spPr>
          <a:xfrm>
            <a:off x="2187484" y="-1247035"/>
            <a:ext cx="3918999" cy="856770"/>
          </a:xfrm>
          <a:prstGeom prst="borderCallout1">
            <a:avLst>
              <a:gd name="adj1" fmla="val 121371"/>
              <a:gd name="adj2" fmla="val 25145"/>
              <a:gd name="adj3" fmla="val 414941"/>
              <a:gd name="adj4" fmla="val 7501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아군이 위험에 처하자 빠르게 달려와 적의 공격을 방어하고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 발열 점수를 얻는 방어형 직업</a:t>
            </a:r>
          </a:p>
        </p:txBody>
      </p:sp>
      <p:sp>
        <p:nvSpPr>
          <p:cNvPr id="109" name="설명선 1[L] 108"/>
          <p:cNvSpPr/>
          <p:nvPr/>
        </p:nvSpPr>
        <p:spPr>
          <a:xfrm>
            <a:off x="7841226" y="-1067421"/>
            <a:ext cx="4102174" cy="856770"/>
          </a:xfrm>
          <a:prstGeom prst="borderCallout1">
            <a:avLst>
              <a:gd name="adj1" fmla="val 121371"/>
              <a:gd name="adj2" fmla="val 25145"/>
              <a:gd name="adj3" fmla="val 240484"/>
              <a:gd name="adj4" fmla="val 1114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높은 방어력으로 일정 발열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이하의 스킬 공격은 제대로 발휘하지 못함</a:t>
            </a:r>
          </a:p>
        </p:txBody>
      </p:sp>
    </p:spTree>
    <p:extLst>
      <p:ext uri="{BB962C8B-B14F-4D97-AF65-F5344CB8AC3E}">
        <p14:creationId xmlns:p14="http://schemas.microsoft.com/office/powerpoint/2010/main" val="2013631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2828260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>
            <a:off x="9016409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2394487" y="5325730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레벨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8356615" y="532573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레벨</a:t>
            </a:r>
          </a:p>
        </p:txBody>
      </p:sp>
      <p:sp>
        <p:nvSpPr>
          <p:cNvPr id="9" name="텍스트 상자 8"/>
          <p:cNvSpPr txBox="1"/>
          <p:nvPr/>
        </p:nvSpPr>
        <p:spPr>
          <a:xfrm>
            <a:off x="1776529" y="769533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레벨 요구 경험치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7697779" y="769533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레벨 요구 경험치</a:t>
            </a:r>
          </a:p>
        </p:txBody>
      </p:sp>
      <p:sp>
        <p:nvSpPr>
          <p:cNvPr id="11" name="오른쪽 화살표[R] 10"/>
          <p:cNvSpPr/>
          <p:nvPr/>
        </p:nvSpPr>
        <p:spPr>
          <a:xfrm>
            <a:off x="2804438" y="2394097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누적 경험치</a:t>
            </a:r>
          </a:p>
        </p:txBody>
      </p:sp>
      <p:sp>
        <p:nvSpPr>
          <p:cNvPr id="12" name="사각형 설명선[R] 11"/>
          <p:cNvSpPr/>
          <p:nvPr/>
        </p:nvSpPr>
        <p:spPr>
          <a:xfrm>
            <a:off x="7247467" y="1780755"/>
            <a:ext cx="2428740" cy="863600"/>
          </a:xfrm>
          <a:prstGeom prst="wedgeRectCallout">
            <a:avLst>
              <a:gd name="adj1" fmla="val 24485"/>
              <a:gd name="adj2" fmla="val 138971"/>
            </a:avLst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solidFill>
                  <a:sysClr val="windowText" lastClr="000000"/>
                </a:solidFill>
              </a:rPr>
              <a:t>레벨업</a:t>
            </a:r>
            <a:r>
              <a:rPr kumimoji="1" lang="en-US" altLang="ko-KR" sz="3200" dirty="0">
                <a:solidFill>
                  <a:sysClr val="windowText" lastClr="000000"/>
                </a:solidFill>
              </a:rPr>
              <a:t>!</a:t>
            </a:r>
            <a:endParaRPr kumimoji="1" lang="ko-KR" altLang="en-US" sz="3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16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/>
          <p:nvPr/>
        </p:nvCxnSpPr>
        <p:spPr>
          <a:xfrm>
            <a:off x="2828260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>
            <a:off x="9016409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2594863" y="2453757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0</a:t>
            </a:r>
            <a:endParaRPr kumimoji="1" lang="ko-KR" altLang="en-US" sz="4000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8500888" y="2453757"/>
            <a:ext cx="1031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100</a:t>
            </a:r>
            <a:endParaRPr kumimoji="1" lang="ko-KR" altLang="en-US" sz="40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2828260" y="647044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경험치 </a:t>
            </a:r>
            <a:r>
              <a:rPr kumimoji="1" lang="en-US" altLang="ko-KR" sz="3600" dirty="0"/>
              <a:t>140</a:t>
            </a:r>
            <a:r>
              <a:rPr kumimoji="1" lang="ko-KR" altLang="en-US" sz="3600" dirty="0"/>
              <a:t> 획득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1218846" y="1131301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1</a:t>
            </a:r>
            <a:r>
              <a:rPr kumimoji="1" lang="ko-KR" altLang="en-US" sz="4000" dirty="0"/>
              <a:t>레벨</a:t>
            </a:r>
          </a:p>
        </p:txBody>
      </p:sp>
      <p:cxnSp>
        <p:nvCxnSpPr>
          <p:cNvPr id="24" name="직선 연결선[R] 23"/>
          <p:cNvCxnSpPr/>
          <p:nvPr/>
        </p:nvCxnSpPr>
        <p:spPr>
          <a:xfrm>
            <a:off x="2828260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>
            <a:off x="9016409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2594863" y="5366290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0</a:t>
            </a:r>
            <a:endParaRPr kumimoji="1" lang="ko-KR" altLang="en-US" sz="40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8500889" y="5366290"/>
            <a:ext cx="1031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140</a:t>
            </a:r>
            <a:endParaRPr kumimoji="1" lang="ko-KR" altLang="en-US" sz="4000" dirty="0"/>
          </a:p>
        </p:txBody>
      </p:sp>
      <p:sp>
        <p:nvSpPr>
          <p:cNvPr id="28" name="오른쪽 화살표[R] 27"/>
          <p:cNvSpPr/>
          <p:nvPr/>
        </p:nvSpPr>
        <p:spPr>
          <a:xfrm>
            <a:off x="2828260" y="3559577"/>
            <a:ext cx="4131340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잔여 경험치 </a:t>
            </a:r>
            <a:r>
              <a:rPr kumimoji="1" lang="en-US" altLang="ko-KR" sz="3600" dirty="0"/>
              <a:t>40</a:t>
            </a:r>
            <a:endParaRPr kumimoji="1" lang="ko-KR" altLang="en-US" sz="3600" dirty="0"/>
          </a:p>
        </p:txBody>
      </p:sp>
      <p:sp>
        <p:nvSpPr>
          <p:cNvPr id="29" name="텍스트 상자 28"/>
          <p:cNvSpPr txBox="1"/>
          <p:nvPr/>
        </p:nvSpPr>
        <p:spPr>
          <a:xfrm>
            <a:off x="1218846" y="4043834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2</a:t>
            </a:r>
            <a:r>
              <a:rPr kumimoji="1" lang="ko-KR" altLang="en-US" sz="4000" dirty="0"/>
              <a:t>레벨</a:t>
            </a:r>
          </a:p>
        </p:txBody>
      </p:sp>
    </p:spTree>
    <p:extLst>
      <p:ext uri="{BB962C8B-B14F-4D97-AF65-F5344CB8AC3E}">
        <p14:creationId xmlns:p14="http://schemas.microsoft.com/office/powerpoint/2010/main" val="1683323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-931333" y="-2675467"/>
            <a:ext cx="89931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ko-KR" b="1" dirty="0"/>
              <a:t>기획의도</a:t>
            </a:r>
          </a:p>
          <a:p>
            <a:pPr lvl="2"/>
            <a:r>
              <a:rPr lang="ko-KR" altLang="ko-KR" b="1" dirty="0"/>
              <a:t>비선형적인 스킬구조를 통해 플레이어에게 성장 동선에 대한 선택권을 준다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선택적인 스킬 사용을 통해 각 전투마다 다른 플레이를 만들 수 있도록 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재화의 소모를 유도하고 후반 반복 플레이 요소를 부여한다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r>
              <a:rPr lang="en-US" altLang="ko-KR" b="1" dirty="0"/>
              <a:t> </a:t>
            </a:r>
            <a:endParaRPr lang="ko-KR" altLang="ko-KR" b="1" dirty="0"/>
          </a:p>
          <a:p>
            <a:pPr lvl="1"/>
            <a:r>
              <a:rPr lang="ko-KR" altLang="ko-KR" b="1" dirty="0"/>
              <a:t>시스템 컨셉</a:t>
            </a:r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지불하고 원하는 스킬을 획득할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보유한 스킬 중 직접 선택한 스킬 만을 전투에서 활용할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소모하여 특정 스킬을 강화시킬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645632" y="934039"/>
            <a:ext cx="2871536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877" y="2654555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캐릭터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생성</a:t>
            </a:r>
            <a:endParaRPr kumimoji="1" lang="en-US" altLang="ko-KR" sz="3200" dirty="0"/>
          </a:p>
        </p:txBody>
      </p:sp>
      <p:sp>
        <p:nvSpPr>
          <p:cNvPr id="10" name="직사각형 9"/>
          <p:cNvSpPr/>
          <p:nvPr/>
        </p:nvSpPr>
        <p:spPr>
          <a:xfrm>
            <a:off x="2514705" y="2882900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기본 스킬</a:t>
            </a:r>
            <a:endParaRPr kumimoji="1" lang="en-US" altLang="ko-KR" sz="2400" dirty="0"/>
          </a:p>
          <a:p>
            <a:pPr algn="ctr"/>
            <a:r>
              <a:rPr kumimoji="1" lang="ko-KR" altLang="en-US" sz="2400" dirty="0"/>
              <a:t>획득</a:t>
            </a:r>
            <a:endParaRPr kumimoji="1" lang="en-US" altLang="ko-KR" sz="4000" dirty="0"/>
          </a:p>
        </p:txBody>
      </p:sp>
      <p:cxnSp>
        <p:nvCxnSpPr>
          <p:cNvPr id="11" name="직선 화살표 연결선 10"/>
          <p:cNvCxnSpPr>
            <a:endCxn id="10" idx="1"/>
          </p:cNvCxnSpPr>
          <p:nvPr/>
        </p:nvCxnSpPr>
        <p:spPr>
          <a:xfrm flipV="1">
            <a:off x="1551667" y="3321050"/>
            <a:ext cx="963038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799600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추가 스킬 획득</a:t>
            </a:r>
            <a:endParaRPr kumimoji="1" lang="en-US" altLang="ko-KR" sz="2400" dirty="0"/>
          </a:p>
        </p:txBody>
      </p:sp>
      <p:cxnSp>
        <p:nvCxnSpPr>
          <p:cNvPr id="21" name="직선 화살표 연결선 20"/>
          <p:cNvCxnSpPr>
            <a:stCxn id="26" idx="3"/>
            <a:endCxn id="6" idx="1"/>
          </p:cNvCxnSpPr>
          <p:nvPr/>
        </p:nvCxnSpPr>
        <p:spPr>
          <a:xfrm>
            <a:off x="6913460" y="3321050"/>
            <a:ext cx="732172" cy="158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987383" y="2882899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</a:rPr>
              <a:t>재화 소모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endCxn id="26" idx="1"/>
          </p:cNvCxnSpPr>
          <p:nvPr/>
        </p:nvCxnSpPr>
        <p:spPr>
          <a:xfrm>
            <a:off x="4440782" y="3321050"/>
            <a:ext cx="546601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356831" y="6683589"/>
            <a:ext cx="2871536" cy="42418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-202863" y="629141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사용 스킬 선택</a:t>
            </a:r>
            <a:endParaRPr kumimoji="1" lang="en-US" altLang="ko-KR" sz="2400" dirty="0"/>
          </a:p>
        </p:txBody>
      </p:sp>
      <p:sp>
        <p:nvSpPr>
          <p:cNvPr id="35" name="직사각형 34"/>
          <p:cNvSpPr/>
          <p:nvPr/>
        </p:nvSpPr>
        <p:spPr>
          <a:xfrm>
            <a:off x="115898" y="7334171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15898" y="795761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15898" y="858106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8" name="직사각형 37"/>
          <p:cNvSpPr/>
          <p:nvPr/>
        </p:nvSpPr>
        <p:spPr>
          <a:xfrm>
            <a:off x="115898" y="9247560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15898" y="991405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cxnSp>
        <p:nvCxnSpPr>
          <p:cNvPr id="48" name="꺾인 연결선[E] 47"/>
          <p:cNvCxnSpPr>
            <a:stCxn id="6" idx="2"/>
            <a:endCxn id="34" idx="0"/>
          </p:cNvCxnSpPr>
          <p:nvPr/>
        </p:nvCxnSpPr>
        <p:spPr>
          <a:xfrm rot="5400000">
            <a:off x="4790072" y="2000089"/>
            <a:ext cx="580195" cy="8002463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399247" y="8293395"/>
            <a:ext cx="2236009" cy="10221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전투 진행</a:t>
            </a:r>
            <a:endParaRPr kumimoji="1" lang="en-US" altLang="ko-KR" sz="3200" dirty="0"/>
          </a:p>
        </p:txBody>
      </p:sp>
      <p:cxnSp>
        <p:nvCxnSpPr>
          <p:cNvPr id="53" name="직선 화살표 연결선 52"/>
          <p:cNvCxnSpPr>
            <a:stCxn id="33" idx="3"/>
            <a:endCxn id="52" idx="1"/>
          </p:cNvCxnSpPr>
          <p:nvPr/>
        </p:nvCxnSpPr>
        <p:spPr>
          <a:xfrm>
            <a:off x="2514705" y="8804489"/>
            <a:ext cx="88454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7645633" y="8112756"/>
            <a:ext cx="2941456" cy="13834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solidFill>
                  <a:schemeClr val="tx1"/>
                </a:solidFill>
              </a:rPr>
              <a:t>스킬 강화</a:t>
            </a:r>
            <a:endParaRPr kumimoji="1" lang="en-US" altLang="ko-KR" sz="36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재화 소모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8" name="직선 화살표 연결선 57"/>
          <p:cNvCxnSpPr>
            <a:stCxn id="52" idx="3"/>
            <a:endCxn id="57" idx="1"/>
          </p:cNvCxnSpPr>
          <p:nvPr/>
        </p:nvCxnSpPr>
        <p:spPr>
          <a:xfrm>
            <a:off x="5635256" y="8804489"/>
            <a:ext cx="2010377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799600" y="1511299"/>
            <a:ext cx="2563600" cy="5620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공통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799600" y="2789519"/>
            <a:ext cx="2563600" cy="27513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액티브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799600" y="2150409"/>
            <a:ext cx="2563600" cy="5620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특성화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22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00453" y="934039"/>
            <a:ext cx="2871536" cy="425579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4421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보유한 스킬</a:t>
            </a:r>
            <a:endParaRPr kumimoji="1" lang="en-US" altLang="ko-KR" sz="3200" dirty="0"/>
          </a:p>
        </p:txBody>
      </p:sp>
      <p:sp>
        <p:nvSpPr>
          <p:cNvPr id="18" name="직사각형 17"/>
          <p:cNvSpPr/>
          <p:nvPr/>
        </p:nvSpPr>
        <p:spPr>
          <a:xfrm>
            <a:off x="8474660" y="2735689"/>
            <a:ext cx="612052" cy="612052"/>
          </a:xfrm>
          <a:prstGeom prst="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681259" y="2735689"/>
            <a:ext cx="612052" cy="612052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53855" y="2735689"/>
            <a:ext cx="612052" cy="612052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26451" y="2735689"/>
            <a:ext cx="612052" cy="61205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33050" y="2735689"/>
            <a:ext cx="612052" cy="612052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36229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63917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983503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818035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59460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화살표 연결선 33"/>
          <p:cNvCxnSpPr>
            <a:stCxn id="4" idx="3"/>
            <a:endCxn id="22" idx="1"/>
          </p:cNvCxnSpPr>
          <p:nvPr/>
        </p:nvCxnSpPr>
        <p:spPr>
          <a:xfrm flipV="1">
            <a:off x="3971989" y="3041715"/>
            <a:ext cx="1261061" cy="20224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37"/>
          <p:cNvSpPr txBox="1"/>
          <p:nvPr/>
        </p:nvSpPr>
        <p:spPr>
          <a:xfrm>
            <a:off x="4218974" y="2132951"/>
            <a:ext cx="6165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원하는 스킬 장착 </a:t>
            </a:r>
            <a:r>
              <a:rPr kumimoji="1" lang="en-US" altLang="ko-KR" sz="3200" dirty="0"/>
              <a:t>&amp;</a:t>
            </a:r>
            <a:r>
              <a:rPr kumimoji="1" lang="ko-KR" altLang="en-US" sz="3200" dirty="0"/>
              <a:t> 제한적 사용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566870" y="172306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5" name="직사각형 34"/>
          <p:cNvSpPr/>
          <p:nvPr/>
        </p:nvSpPr>
        <p:spPr>
          <a:xfrm>
            <a:off x="1566870" y="234651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566870" y="296996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566870" y="3636457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566870" y="430295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48177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22"/>
          <p:cNvSpPr/>
          <p:nvPr/>
        </p:nvSpPr>
        <p:spPr>
          <a:xfrm>
            <a:off x="-1082351" y="1977402"/>
            <a:ext cx="14425127" cy="272453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-859771" y="2666853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레벨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필드의 레벨</a:t>
            </a:r>
            <a:endParaRPr kumimoji="1" lang="en-US" altLang="ko-KR" dirty="0"/>
          </a:p>
        </p:txBody>
      </p:sp>
      <p:sp>
        <p:nvSpPr>
          <p:cNvPr id="51" name="직사각형 50"/>
          <p:cNvSpPr/>
          <p:nvPr/>
        </p:nvSpPr>
        <p:spPr>
          <a:xfrm>
            <a:off x="2200421" y="2321191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제공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100%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200420" y="346584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비설정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10%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113937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플레이어</a:t>
            </a:r>
            <a:endParaRPr kumimoji="1" lang="en-US" altLang="ko-KR" sz="2800" dirty="0">
              <a:solidFill>
                <a:sysClr val="windowText" lastClr="00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100791" y="2829873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요구 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110%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1087645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성장</a:t>
            </a:r>
            <a:endParaRPr kumimoji="1" lang="en-US" altLang="ko-KR" sz="2800" dirty="0">
              <a:solidFill>
                <a:sysClr val="windowText" lastClr="000000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08380" y="4527532"/>
            <a:ext cx="4710897" cy="4941336"/>
            <a:chOff x="880624" y="-3086901"/>
            <a:chExt cx="4710897" cy="4941336"/>
          </a:xfrm>
        </p:grpSpPr>
        <p:cxnSp>
          <p:nvCxnSpPr>
            <p:cNvPr id="62" name="직선 연결선[R] 61"/>
            <p:cNvCxnSpPr/>
            <p:nvPr/>
          </p:nvCxnSpPr>
          <p:spPr>
            <a:xfrm flipV="1">
              <a:off x="1528807" y="-2438715"/>
              <a:ext cx="0" cy="39238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/>
            <p:cNvCxnSpPr/>
            <p:nvPr/>
          </p:nvCxnSpPr>
          <p:spPr>
            <a:xfrm flipH="1">
              <a:off x="1528808" y="1485103"/>
              <a:ext cx="40627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텍스트 상자 63"/>
            <p:cNvSpPr txBox="1"/>
            <p:nvPr/>
          </p:nvSpPr>
          <p:spPr>
            <a:xfrm>
              <a:off x="3173634" y="1485103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/>
                <a:t>진행 레벨</a:t>
              </a:r>
            </a:p>
          </p:txBody>
        </p:sp>
        <p:sp>
          <p:nvSpPr>
            <p:cNvPr id="65" name="텍스트 상자 64"/>
            <p:cNvSpPr txBox="1"/>
            <p:nvPr/>
          </p:nvSpPr>
          <p:spPr>
            <a:xfrm>
              <a:off x="1067142" y="-1211799"/>
              <a:ext cx="461665" cy="14699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ko-KR" altLang="en-US"/>
                <a:t>요구 경험치</a:t>
              </a:r>
            </a:p>
          </p:txBody>
        </p:sp>
        <p:sp>
          <p:nvSpPr>
            <p:cNvPr id="66" name="호 65"/>
            <p:cNvSpPr/>
            <p:nvPr/>
          </p:nvSpPr>
          <p:spPr>
            <a:xfrm rot="5400000">
              <a:off x="880624" y="154014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호 66"/>
            <p:cNvSpPr/>
            <p:nvPr/>
          </p:nvSpPr>
          <p:spPr>
            <a:xfrm rot="5400000">
              <a:off x="1528808" y="-494169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호 67"/>
            <p:cNvSpPr/>
            <p:nvPr/>
          </p:nvSpPr>
          <p:spPr>
            <a:xfrm rot="5400000">
              <a:off x="2176990" y="-1142352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9" name="호 68"/>
            <p:cNvSpPr/>
            <p:nvPr/>
          </p:nvSpPr>
          <p:spPr>
            <a:xfrm rot="5400000">
              <a:off x="2825172" y="-1790535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호 69"/>
            <p:cNvSpPr/>
            <p:nvPr/>
          </p:nvSpPr>
          <p:spPr>
            <a:xfrm rot="5400000">
              <a:off x="3473354" y="-2438718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호 70"/>
            <p:cNvSpPr/>
            <p:nvPr/>
          </p:nvSpPr>
          <p:spPr>
            <a:xfrm rot="5400000">
              <a:off x="4121536" y="-3086901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71"/>
            <p:cNvCxnSpPr>
              <a:endCxn id="71" idx="2"/>
            </p:cNvCxnSpPr>
            <p:nvPr/>
          </p:nvCxnSpPr>
          <p:spPr>
            <a:xfrm flipH="1">
              <a:off x="1528806" y="-2438719"/>
              <a:ext cx="3889095" cy="3889098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왼쪽 화살표[L] 72"/>
            <p:cNvSpPr/>
            <p:nvPr/>
          </p:nvSpPr>
          <p:spPr>
            <a:xfrm>
              <a:off x="2855094" y="-5816"/>
              <a:ext cx="758758" cy="389106"/>
            </a:xfrm>
            <a:prstGeom prst="lef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78" name="꺾인 연결선[E] 77"/>
          <p:cNvCxnSpPr>
            <a:stCxn id="50" idx="3"/>
            <a:endCxn id="51" idx="1"/>
          </p:cNvCxnSpPr>
          <p:nvPr/>
        </p:nvCxnSpPr>
        <p:spPr>
          <a:xfrm flipV="1">
            <a:off x="1066306" y="2803393"/>
            <a:ext cx="1134115" cy="529955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/>
          <p:cNvCxnSpPr>
            <a:stCxn id="50" idx="3"/>
            <a:endCxn id="52" idx="1"/>
          </p:cNvCxnSpPr>
          <p:nvPr/>
        </p:nvCxnSpPr>
        <p:spPr>
          <a:xfrm>
            <a:off x="1066306" y="3333348"/>
            <a:ext cx="1134114" cy="614697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/>
          <p:cNvCxnSpPr>
            <a:stCxn id="51" idx="3"/>
            <a:endCxn id="55" idx="1"/>
          </p:cNvCxnSpPr>
          <p:nvPr/>
        </p:nvCxnSpPr>
        <p:spPr>
          <a:xfrm>
            <a:off x="4126498" y="2803393"/>
            <a:ext cx="987439" cy="529955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[E] 89"/>
          <p:cNvCxnSpPr>
            <a:stCxn id="52" idx="3"/>
            <a:endCxn id="55" idx="1"/>
          </p:cNvCxnSpPr>
          <p:nvPr/>
        </p:nvCxnSpPr>
        <p:spPr>
          <a:xfrm flipV="1">
            <a:off x="4126497" y="3333348"/>
            <a:ext cx="987440" cy="614697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endCxn id="58" idx="1"/>
          </p:cNvCxnSpPr>
          <p:nvPr/>
        </p:nvCxnSpPr>
        <p:spPr>
          <a:xfrm>
            <a:off x="7040014" y="3357563"/>
            <a:ext cx="1060777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58" idx="3"/>
            <a:endCxn id="60" idx="1"/>
          </p:cNvCxnSpPr>
          <p:nvPr/>
        </p:nvCxnSpPr>
        <p:spPr>
          <a:xfrm flipV="1">
            <a:off x="10026868" y="3333348"/>
            <a:ext cx="1060777" cy="2421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2"/>
          <p:cNvSpPr/>
          <p:nvPr/>
        </p:nvSpPr>
        <p:spPr>
          <a:xfrm>
            <a:off x="2142009" y="668530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퀘스트 사냥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2142009" y="-784056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메인 퀘스트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cxnSp>
        <p:nvCxnSpPr>
          <p:cNvPr id="105" name="직선 화살표 연결선 104"/>
          <p:cNvCxnSpPr>
            <a:stCxn id="51" idx="0"/>
            <a:endCxn id="103" idx="2"/>
          </p:cNvCxnSpPr>
          <p:nvPr/>
        </p:nvCxnSpPr>
        <p:spPr>
          <a:xfrm flipH="1" flipV="1">
            <a:off x="3163458" y="1638914"/>
            <a:ext cx="2" cy="682277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3" idx="0"/>
            <a:endCxn id="104" idx="2"/>
          </p:cNvCxnSpPr>
          <p:nvPr/>
        </p:nvCxnSpPr>
        <p:spPr>
          <a:xfrm flipV="1">
            <a:off x="3163458" y="186328"/>
            <a:ext cx="0" cy="48220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2142009" y="5373309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필드 사냥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142009" y="6742743"/>
            <a:ext cx="2042898" cy="164967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던전 클리어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5" name="직선 화살표 연결선 114"/>
          <p:cNvCxnSpPr>
            <a:stCxn id="52" idx="2"/>
            <a:endCxn id="113" idx="0"/>
          </p:cNvCxnSpPr>
          <p:nvPr/>
        </p:nvCxnSpPr>
        <p:spPr>
          <a:xfrm flipH="1">
            <a:off x="3163458" y="4430247"/>
            <a:ext cx="1" cy="94306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113" idx="2"/>
            <a:endCxn id="114" idx="0"/>
          </p:cNvCxnSpPr>
          <p:nvPr/>
        </p:nvCxnSpPr>
        <p:spPr>
          <a:xfrm>
            <a:off x="3163458" y="6343693"/>
            <a:ext cx="0" cy="39905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58" idx="2"/>
          </p:cNvCxnSpPr>
          <p:nvPr/>
        </p:nvCxnSpPr>
        <p:spPr>
          <a:xfrm flipH="1">
            <a:off x="9062229" y="3885253"/>
            <a:ext cx="1601" cy="134150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텍스트 상자 126"/>
          <p:cNvSpPr txBox="1"/>
          <p:nvPr/>
        </p:nvSpPr>
        <p:spPr>
          <a:xfrm>
            <a:off x="7531735" y="5485223"/>
            <a:ext cx="21066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레벨별</a:t>
            </a:r>
            <a:endParaRPr kumimoji="1" lang="en-US" altLang="ko-KR" sz="2800" dirty="0"/>
          </a:p>
          <a:p>
            <a:r>
              <a:rPr kumimoji="1" lang="ko-KR" altLang="en-US" sz="2800" dirty="0"/>
              <a:t>물결형 증폭</a:t>
            </a:r>
          </a:p>
        </p:txBody>
      </p:sp>
      <p:sp>
        <p:nvSpPr>
          <p:cNvPr id="128" name="텍스트 상자 127"/>
          <p:cNvSpPr txBox="1"/>
          <p:nvPr/>
        </p:nvSpPr>
        <p:spPr>
          <a:xfrm>
            <a:off x="9552705" y="754156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/>
              <a:t>지역의 경계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2478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516426"/>
            <a:ext cx="1446321" cy="14463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9860" y="573092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미습득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스킬</a:t>
            </a:r>
            <a:endParaRPr kumimoji="1" lang="en-US" altLang="ko-KR" sz="3200" dirty="0"/>
          </a:p>
        </p:txBody>
      </p:sp>
      <p:cxnSp>
        <p:nvCxnSpPr>
          <p:cNvPr id="6" name="직선 화살표 연결선 5"/>
          <p:cNvCxnSpPr>
            <a:stCxn id="5" idx="3"/>
            <a:endCxn id="4" idx="1"/>
          </p:cNvCxnSpPr>
          <p:nvPr/>
        </p:nvCxnSpPr>
        <p:spPr>
          <a:xfrm>
            <a:off x="2585937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3324375" y="196274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재화소모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683768" y="801436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solidFill>
                  <a:schemeClr val="tx1"/>
                </a:solidFill>
              </a:rPr>
              <a:t>스킬 습득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3"/>
            <a:endCxn id="11" idx="1"/>
          </p:cNvCxnSpPr>
          <p:nvPr/>
        </p:nvCxnSpPr>
        <p:spPr>
          <a:xfrm>
            <a:off x="4858013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3849173"/>
            <a:ext cx="1446321" cy="144632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59860" y="390583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보유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스킬</a:t>
            </a:r>
            <a:endParaRPr kumimoji="1" lang="en-US" altLang="ko-KR" sz="3200" dirty="0"/>
          </a:p>
        </p:txBody>
      </p:sp>
      <p:cxnSp>
        <p:nvCxnSpPr>
          <p:cNvPr id="17" name="직선 화살표 연결선 16"/>
          <p:cNvCxnSpPr>
            <a:stCxn id="16" idx="3"/>
            <a:endCxn id="15" idx="1"/>
          </p:cNvCxnSpPr>
          <p:nvPr/>
        </p:nvCxnSpPr>
        <p:spPr>
          <a:xfrm>
            <a:off x="2585937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3324375" y="5295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재화소모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683768" y="4134183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</a:rPr>
              <a:t>스킬 강화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15" idx="3"/>
            <a:endCxn id="19" idx="1"/>
          </p:cNvCxnSpPr>
          <p:nvPr/>
        </p:nvCxnSpPr>
        <p:spPr>
          <a:xfrm>
            <a:off x="4858013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081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46638" y="934039"/>
            <a:ext cx="8070530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00103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보유 스킬</a:t>
            </a:r>
            <a:endParaRPr kumimoji="1" lang="en-US" altLang="ko-KR" sz="2400" dirty="0"/>
          </a:p>
        </p:txBody>
      </p:sp>
      <p:sp>
        <p:nvSpPr>
          <p:cNvPr id="6" name="직사각형 5"/>
          <p:cNvSpPr/>
          <p:nvPr/>
        </p:nvSpPr>
        <p:spPr>
          <a:xfrm>
            <a:off x="2636503" y="3583459"/>
            <a:ext cx="2563600" cy="19573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공통 스킬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89967" y="1511298"/>
            <a:ext cx="4940281" cy="40295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액티브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스킬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8000" dirty="0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36503" y="1511299"/>
            <a:ext cx="2563600" cy="18250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특성화 스킬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436628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66" y="903870"/>
            <a:ext cx="1839651" cy="15194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42" y="1293839"/>
            <a:ext cx="1071932" cy="12090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9305" y="392171"/>
            <a:ext cx="4326695" cy="2774362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395017" y="0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몬스터 사냥</a:t>
            </a:r>
            <a:endParaRPr kumimoji="1" lang="en-US" altLang="ko-KR" sz="2400" dirty="0"/>
          </a:p>
        </p:txBody>
      </p:sp>
      <p:cxnSp>
        <p:nvCxnSpPr>
          <p:cNvPr id="8" name="직선 화살표 연결선 7"/>
          <p:cNvCxnSpPr>
            <a:stCxn id="6" idx="3"/>
            <a:endCxn id="9" idx="1"/>
          </p:cNvCxnSpPr>
          <p:nvPr/>
        </p:nvCxnSpPr>
        <p:spPr>
          <a:xfrm>
            <a:off x="4826000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792108" y="1341202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자원 획득</a:t>
            </a:r>
            <a:endParaRPr kumimoji="1" lang="en-US" altLang="ko-KR" sz="40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5" r="17971"/>
          <a:stretch/>
        </p:blipFill>
        <p:spPr>
          <a:xfrm>
            <a:off x="8684293" y="784342"/>
            <a:ext cx="1283505" cy="1281215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8684293" y="2110947"/>
            <a:ext cx="1283505" cy="506131"/>
          </a:xfrm>
          <a:prstGeom prst="rect">
            <a:avLst/>
          </a:prstGeom>
          <a:solidFill>
            <a:schemeClr val="tx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스킬강화</a:t>
            </a:r>
            <a:endParaRPr kumimoji="1" lang="en-US" altLang="ko-KR" sz="3200" dirty="0"/>
          </a:p>
        </p:txBody>
      </p:sp>
      <p:cxnSp>
        <p:nvCxnSpPr>
          <p:cNvPr id="18" name="직선 화살표 연결선 17"/>
          <p:cNvCxnSpPr>
            <a:stCxn id="9" idx="3"/>
          </p:cNvCxnSpPr>
          <p:nvPr/>
        </p:nvCxnSpPr>
        <p:spPr>
          <a:xfrm>
            <a:off x="7718185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" y="-395543"/>
            <a:ext cx="10617200" cy="40404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3960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9851" y="-229867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스킬 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59851" y="-6341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효과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9851" y="1857321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액션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09149" y="7527678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버프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09149" y="9440645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버프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효과 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67635" y="431639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오브젝트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67635" y="615477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오브젝트 형식자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711200" y="-63413"/>
            <a:ext cx="2849898" cy="11189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레벨에 따른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효과 변경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10" idx="3"/>
            <a:endCxn id="3" idx="1"/>
          </p:cNvCxnSpPr>
          <p:nvPr/>
        </p:nvCxnSpPr>
        <p:spPr>
          <a:xfrm>
            <a:off x="2138698" y="496040"/>
            <a:ext cx="1821153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6824971" y="51372"/>
            <a:ext cx="5139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스킬의 실제 효과에 대해 정의</a:t>
            </a:r>
            <a:endParaRPr kumimoji="1" lang="en-US" altLang="ko-KR" sz="2400" dirty="0"/>
          </a:p>
          <a:p>
            <a:r>
              <a:rPr kumimoji="1" lang="ko-KR" altLang="en-US" sz="2400" dirty="0"/>
              <a:t>정의된 로직의 데미지는 </a:t>
            </a:r>
            <a:r>
              <a:rPr kumimoji="1" lang="en-US" altLang="ko-KR" sz="2400" dirty="0"/>
              <a:t>50%</a:t>
            </a:r>
            <a:r>
              <a:rPr kumimoji="1" lang="ko-KR" altLang="en-US" sz="2400" dirty="0"/>
              <a:t> 등등</a:t>
            </a:r>
            <a:r>
              <a:rPr kumimoji="1" lang="mr-IN" altLang="ko-KR" sz="2400" dirty="0"/>
              <a:t>…</a:t>
            </a:r>
            <a:endParaRPr kumimoji="1" lang="ko-KR" altLang="en-US" sz="24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6824971" y="1955043"/>
            <a:ext cx="4204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스킬을 사용할 때 플레이어의</a:t>
            </a:r>
            <a:endParaRPr kumimoji="1" lang="en-US" altLang="ko-KR" sz="2400" dirty="0"/>
          </a:p>
          <a:p>
            <a:r>
              <a:rPr kumimoji="1" lang="ko-KR" altLang="en-US" sz="2400" dirty="0"/>
              <a:t>액션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행동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에 대하여 설정</a:t>
            </a:r>
          </a:p>
        </p:txBody>
      </p:sp>
      <p:cxnSp>
        <p:nvCxnSpPr>
          <p:cNvPr id="20" name="꺾인 연결선[E] 19"/>
          <p:cNvCxnSpPr>
            <a:stCxn id="4" idx="2"/>
            <a:endCxn id="5" idx="0"/>
          </p:cNvCxnSpPr>
          <p:nvPr/>
        </p:nvCxnSpPr>
        <p:spPr>
          <a:xfrm rot="5400000">
            <a:off x="2133723" y="4276601"/>
            <a:ext cx="4551452" cy="1950702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/>
          <p:cNvCxnSpPr>
            <a:stCxn id="4" idx="2"/>
            <a:endCxn id="8" idx="0"/>
          </p:cNvCxnSpPr>
          <p:nvPr/>
        </p:nvCxnSpPr>
        <p:spPr>
          <a:xfrm rot="16200000" flipH="1">
            <a:off x="5718610" y="2642416"/>
            <a:ext cx="1340164" cy="2007784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6" idx="0"/>
          </p:cNvCxnSpPr>
          <p:nvPr/>
        </p:nvCxnSpPr>
        <p:spPr>
          <a:xfrm>
            <a:off x="3434098" y="8646583"/>
            <a:ext cx="0" cy="79406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텍스트 상자 46"/>
          <p:cNvSpPr txBox="1"/>
          <p:nvPr/>
        </p:nvSpPr>
        <p:spPr>
          <a:xfrm>
            <a:off x="9039126" y="4435713"/>
            <a:ext cx="4381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오브젝트 사용 스킬의 경우</a:t>
            </a:r>
            <a:endParaRPr kumimoji="1" lang="en-US" altLang="ko-KR" sz="2400" dirty="0"/>
          </a:p>
          <a:p>
            <a:r>
              <a:rPr kumimoji="1" lang="ko-KR" altLang="en-US" sz="2400" dirty="0"/>
              <a:t>오브젝트 설정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속도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경로 등</a:t>
            </a:r>
            <a:r>
              <a:rPr kumimoji="1" lang="mr-IN" altLang="ko-KR" sz="2400" dirty="0"/>
              <a:t>…</a:t>
            </a:r>
            <a:r>
              <a:rPr kumimoji="1" lang="en-US" altLang="ko-KR" sz="2400" dirty="0"/>
              <a:t>)</a:t>
            </a:r>
            <a:endParaRPr kumimoji="1" lang="ko-KR" altLang="en-US" sz="2400" dirty="0"/>
          </a:p>
        </p:txBody>
      </p:sp>
      <p:cxnSp>
        <p:nvCxnSpPr>
          <p:cNvPr id="51" name="꺾인 연결선[E] 50"/>
          <p:cNvCxnSpPr>
            <a:stCxn id="9" idx="2"/>
            <a:endCxn id="5" idx="3"/>
          </p:cNvCxnSpPr>
          <p:nvPr/>
        </p:nvCxnSpPr>
        <p:spPr>
          <a:xfrm rot="5400000">
            <a:off x="5719090" y="6413636"/>
            <a:ext cx="813453" cy="2533537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4"/>
          <p:cNvSpPr txBox="1"/>
          <p:nvPr/>
        </p:nvSpPr>
        <p:spPr>
          <a:xfrm>
            <a:off x="8969294" y="6293155"/>
            <a:ext cx="446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해당 오브젝트의 형식에</a:t>
            </a:r>
            <a:endParaRPr kumimoji="1" lang="en-US" altLang="ko-KR" sz="2400" dirty="0"/>
          </a:p>
          <a:p>
            <a:r>
              <a:rPr kumimoji="1" lang="ko-KR" altLang="en-US" sz="2400" dirty="0"/>
              <a:t>대하여 설정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발사각도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갯수 등</a:t>
            </a:r>
            <a:r>
              <a:rPr kumimoji="1" lang="en-US" altLang="ko-KR" sz="2400" dirty="0"/>
              <a:t>)</a:t>
            </a:r>
            <a:endParaRPr kumimoji="1" lang="ko-KR" altLang="en-US" sz="2400" dirty="0"/>
          </a:p>
        </p:txBody>
      </p:sp>
      <p:cxnSp>
        <p:nvCxnSpPr>
          <p:cNvPr id="65" name="직선 화살표 연결선 64"/>
          <p:cNvCxnSpPr>
            <a:stCxn id="8" idx="2"/>
            <a:endCxn id="9" idx="0"/>
          </p:cNvCxnSpPr>
          <p:nvPr/>
        </p:nvCxnSpPr>
        <p:spPr>
          <a:xfrm>
            <a:off x="7392584" y="5435295"/>
            <a:ext cx="0" cy="719478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2" idx="2"/>
            <a:endCxn id="3" idx="0"/>
          </p:cNvCxnSpPr>
          <p:nvPr/>
        </p:nvCxnSpPr>
        <p:spPr>
          <a:xfrm>
            <a:off x="5384800" y="-1179765"/>
            <a:ext cx="0" cy="111635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3" idx="2"/>
            <a:endCxn id="4" idx="0"/>
          </p:cNvCxnSpPr>
          <p:nvPr/>
        </p:nvCxnSpPr>
        <p:spPr>
          <a:xfrm>
            <a:off x="5384800" y="1055492"/>
            <a:ext cx="0" cy="801829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텍스트 상자 82"/>
          <p:cNvSpPr txBox="1"/>
          <p:nvPr/>
        </p:nvSpPr>
        <p:spPr>
          <a:xfrm>
            <a:off x="-2376129" y="7638882"/>
            <a:ext cx="4095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스킬에 지속적으로 무언가를</a:t>
            </a:r>
            <a:endParaRPr kumimoji="1" lang="en-US" altLang="ko-KR" sz="2400" dirty="0"/>
          </a:p>
          <a:p>
            <a:r>
              <a:rPr kumimoji="1" lang="ko-KR" altLang="en-US" sz="2400" dirty="0"/>
              <a:t>주는 효과가 있을 경우 설정</a:t>
            </a:r>
          </a:p>
        </p:txBody>
      </p:sp>
      <p:sp>
        <p:nvSpPr>
          <p:cNvPr id="84" name="텍스트 상자 83"/>
          <p:cNvSpPr txBox="1"/>
          <p:nvPr/>
        </p:nvSpPr>
        <p:spPr>
          <a:xfrm>
            <a:off x="-2376129" y="9584598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해당 버프에 대한 효과값에</a:t>
            </a:r>
            <a:endParaRPr kumimoji="1" lang="en-US" altLang="ko-KR" sz="2400" dirty="0"/>
          </a:p>
          <a:p>
            <a:r>
              <a:rPr kumimoji="1" lang="ko-KR" altLang="en-US" sz="2400" dirty="0"/>
              <a:t>대한 상세 설정</a:t>
            </a:r>
          </a:p>
        </p:txBody>
      </p:sp>
    </p:spTree>
    <p:extLst>
      <p:ext uri="{BB962C8B-B14F-4D97-AF65-F5344CB8AC3E}">
        <p14:creationId xmlns:p14="http://schemas.microsoft.com/office/powerpoint/2010/main" val="633177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95253" y="1731830"/>
            <a:ext cx="1928989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" name="직선 연결선[R] 4"/>
          <p:cNvCxnSpPr/>
          <p:nvPr/>
        </p:nvCxnSpPr>
        <p:spPr>
          <a:xfrm>
            <a:off x="1019908" y="1019907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242038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75184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49569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2089398" y="1151763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230704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r>
              <a:rPr kumimoji="1" lang="en-US" altLang="ko-KR" dirty="0"/>
              <a:t> * 1.2</a:t>
            </a:r>
            <a:endParaRPr kumimoji="1" lang="ko-KR" altLang="en-US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60181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r>
              <a:rPr kumimoji="1" lang="en-US" altLang="ko-KR" dirty="0"/>
              <a:t> * 0.8</a:t>
            </a:r>
            <a:endParaRPr kumimoji="1" lang="ko-KR" alt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447474" y="44398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3173089" y="44398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2104627" y="41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힘</a:t>
            </a:r>
          </a:p>
        </p:txBody>
      </p:sp>
      <p:cxnSp>
        <p:nvCxnSpPr>
          <p:cNvPr id="17" name="직선 연결선[R] 16"/>
          <p:cNvCxnSpPr/>
          <p:nvPr/>
        </p:nvCxnSpPr>
        <p:spPr>
          <a:xfrm>
            <a:off x="1019908" y="2556099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242038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75184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49569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2085391" y="268795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endParaRPr kumimoji="1" lang="ko-KR" altLang="en-US" dirty="0"/>
          </a:p>
        </p:txBody>
      </p:sp>
      <p:sp>
        <p:nvSpPr>
          <p:cNvPr id="22" name="텍스트 상자 21"/>
          <p:cNvSpPr txBox="1"/>
          <p:nvPr/>
        </p:nvSpPr>
        <p:spPr>
          <a:xfrm>
            <a:off x="3235609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r>
              <a:rPr kumimoji="1" lang="en-US" altLang="ko-KR" dirty="0"/>
              <a:t> * 1.4</a:t>
            </a:r>
            <a:endParaRPr kumimoji="1" lang="ko-KR" altLang="en-US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565086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r>
              <a:rPr kumimoji="1" lang="en-US" altLang="ko-KR" dirty="0"/>
              <a:t> * 0.6</a:t>
            </a:r>
            <a:endParaRPr kumimoji="1" lang="ko-KR" altLang="en-US" dirty="0"/>
          </a:p>
        </p:txBody>
      </p:sp>
      <p:sp>
        <p:nvSpPr>
          <p:cNvPr id="24" name="텍스트 상자 23"/>
          <p:cNvSpPr txBox="1"/>
          <p:nvPr/>
        </p:nvSpPr>
        <p:spPr>
          <a:xfrm>
            <a:off x="4970918" y="2164735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0.8</a:t>
            </a:r>
            <a:endParaRPr kumimoji="1" lang="ko-KR" altLang="en-US" sz="1400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3173089" y="198018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최대 마법력</a:t>
            </a:r>
            <a:endParaRPr kumimoji="1" lang="ko-KR" altLang="en-US" sz="1400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1989210" y="194940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지능</a:t>
            </a:r>
          </a:p>
        </p:txBody>
      </p:sp>
      <p:cxnSp>
        <p:nvCxnSpPr>
          <p:cNvPr id="27" name="직선 연결선[R] 26"/>
          <p:cNvCxnSpPr/>
          <p:nvPr/>
        </p:nvCxnSpPr>
        <p:spPr>
          <a:xfrm>
            <a:off x="8268967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092424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198628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직선 연결선[R] 36"/>
          <p:cNvCxnSpPr/>
          <p:nvPr/>
        </p:nvCxnSpPr>
        <p:spPr>
          <a:xfrm>
            <a:off x="5543352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47301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텍스트 상자 40"/>
          <p:cNvSpPr txBox="1"/>
          <p:nvPr/>
        </p:nvSpPr>
        <p:spPr>
          <a:xfrm>
            <a:off x="7647333" y="2153859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1.2</a:t>
            </a:r>
            <a:endParaRPr kumimoji="1" lang="ko-KR" altLang="en-US" sz="1400" dirty="0"/>
          </a:p>
        </p:txBody>
      </p:sp>
      <p:sp>
        <p:nvSpPr>
          <p:cNvPr id="12" name="왼쪽 중괄호[L] 11"/>
          <p:cNvSpPr/>
          <p:nvPr/>
        </p:nvSpPr>
        <p:spPr>
          <a:xfrm rot="5400000">
            <a:off x="9428015" y="235606"/>
            <a:ext cx="1063461" cy="192898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텍스트 상자 41"/>
          <p:cNvSpPr txBox="1"/>
          <p:nvPr/>
        </p:nvSpPr>
        <p:spPr>
          <a:xfrm>
            <a:off x="8998711" y="33855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/>
              <a:t>크리티컬 공격의 영역</a:t>
            </a:r>
          </a:p>
        </p:txBody>
      </p:sp>
      <p:sp>
        <p:nvSpPr>
          <p:cNvPr id="43" name="텍스트 상자 42"/>
          <p:cNvSpPr txBox="1"/>
          <p:nvPr/>
        </p:nvSpPr>
        <p:spPr>
          <a:xfrm>
            <a:off x="10332380" y="65193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44" name="텍스트 상자 43"/>
          <p:cNvSpPr txBox="1"/>
          <p:nvPr/>
        </p:nvSpPr>
        <p:spPr>
          <a:xfrm>
            <a:off x="8333047" y="67032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6926400" y="173183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텍스트 상자 33"/>
          <p:cNvSpPr txBox="1"/>
          <p:nvPr/>
        </p:nvSpPr>
        <p:spPr>
          <a:xfrm>
            <a:off x="6539831" y="215385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기반스탯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1.0</a:t>
            </a:r>
            <a:endParaRPr kumimoji="1" lang="ko-KR" altLang="en-US" sz="1400" dirty="0"/>
          </a:p>
        </p:txBody>
      </p:sp>
      <p:sp>
        <p:nvSpPr>
          <p:cNvPr id="36" name="텍스트 상자 35"/>
          <p:cNvSpPr txBox="1"/>
          <p:nvPr/>
        </p:nvSpPr>
        <p:spPr>
          <a:xfrm>
            <a:off x="10344809" y="215385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공격계수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2.4</a:t>
            </a:r>
            <a:endParaRPr kumimoji="1"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7647333" y="4292150"/>
            <a:ext cx="3276910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텍스트 상자 38"/>
          <p:cNvSpPr txBox="1"/>
          <p:nvPr/>
        </p:nvSpPr>
        <p:spPr>
          <a:xfrm>
            <a:off x="4970917" y="4725055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마법력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0.6</a:t>
            </a:r>
            <a:endParaRPr kumimoji="1" lang="ko-KR" altLang="en-US" sz="1400" dirty="0"/>
          </a:p>
        </p:txBody>
      </p:sp>
      <p:cxnSp>
        <p:nvCxnSpPr>
          <p:cNvPr id="45" name="직선 연결선[R] 44"/>
          <p:cNvCxnSpPr/>
          <p:nvPr/>
        </p:nvCxnSpPr>
        <p:spPr>
          <a:xfrm>
            <a:off x="8268967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092424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198628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>
            <a:off x="5543352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47301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텍스트 상자 49"/>
          <p:cNvSpPr txBox="1"/>
          <p:nvPr/>
        </p:nvSpPr>
        <p:spPr>
          <a:xfrm>
            <a:off x="7647332" y="4714179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마법력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1.4</a:t>
            </a:r>
            <a:endParaRPr kumimoji="1" lang="ko-KR" altLang="en-US" sz="1400" dirty="0"/>
          </a:p>
        </p:txBody>
      </p:sp>
      <p:sp>
        <p:nvSpPr>
          <p:cNvPr id="51" name="왼쪽 중괄호[L] 50"/>
          <p:cNvSpPr/>
          <p:nvPr/>
        </p:nvSpPr>
        <p:spPr>
          <a:xfrm rot="5400000">
            <a:off x="8754054" y="2121966"/>
            <a:ext cx="1063461" cy="327690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8419281" y="289887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/>
              <a:t>크리티컬 공격의 영역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10332380" y="321225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마법력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54" name="텍스트 상자 53"/>
          <p:cNvSpPr txBox="1"/>
          <p:nvPr/>
        </p:nvSpPr>
        <p:spPr>
          <a:xfrm>
            <a:off x="6981076" y="323064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마법력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55" name="직사각형 54"/>
          <p:cNvSpPr/>
          <p:nvPr/>
        </p:nvSpPr>
        <p:spPr>
          <a:xfrm>
            <a:off x="6926400" y="429215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텍스트 상자 55"/>
          <p:cNvSpPr txBox="1"/>
          <p:nvPr/>
        </p:nvSpPr>
        <p:spPr>
          <a:xfrm>
            <a:off x="6539831" y="47141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기반스탯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1.0</a:t>
            </a:r>
            <a:endParaRPr kumimoji="1" lang="ko-KR" altLang="en-US" sz="1400" dirty="0"/>
          </a:p>
        </p:txBody>
      </p:sp>
      <p:sp>
        <p:nvSpPr>
          <p:cNvPr id="57" name="텍스트 상자 56"/>
          <p:cNvSpPr txBox="1"/>
          <p:nvPr/>
        </p:nvSpPr>
        <p:spPr>
          <a:xfrm>
            <a:off x="10344809" y="471417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공격계수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2.8</a:t>
            </a:r>
            <a:endParaRPr kumimoji="1" lang="ko-KR" altLang="en-US" sz="1400" dirty="0"/>
          </a:p>
        </p:txBody>
      </p:sp>
      <p:sp>
        <p:nvSpPr>
          <p:cNvPr id="58" name="텍스트 상자 57"/>
          <p:cNvSpPr txBox="1"/>
          <p:nvPr/>
        </p:nvSpPr>
        <p:spPr>
          <a:xfrm>
            <a:off x="5330425" y="314426"/>
            <a:ext cx="1210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물리</a:t>
            </a:r>
          </a:p>
        </p:txBody>
      </p:sp>
      <p:sp>
        <p:nvSpPr>
          <p:cNvPr id="59" name="텍스트 상자 58"/>
          <p:cNvSpPr txBox="1"/>
          <p:nvPr/>
        </p:nvSpPr>
        <p:spPr>
          <a:xfrm>
            <a:off x="5330426" y="28866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마법</a:t>
            </a:r>
          </a:p>
        </p:txBody>
      </p:sp>
    </p:spTree>
    <p:extLst>
      <p:ext uri="{BB962C8B-B14F-4D97-AF65-F5344CB8AC3E}">
        <p14:creationId xmlns:p14="http://schemas.microsoft.com/office/powerpoint/2010/main" val="1975829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/>
          <p:cNvSpPr/>
          <p:nvPr/>
        </p:nvSpPr>
        <p:spPr>
          <a:xfrm>
            <a:off x="-2021890" y="2044700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대상 발견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7533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가능 여부 판단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65709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실행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1409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충돌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57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충돌 계산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7533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결과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140910" y="3394146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6" name="직선 화살표 연결선 55"/>
          <p:cNvCxnSpPr>
            <a:stCxn id="49" idx="3"/>
            <a:endCxn id="48" idx="1"/>
          </p:cNvCxnSpPr>
          <p:nvPr/>
        </p:nvCxnSpPr>
        <p:spPr>
          <a:xfrm>
            <a:off x="2352088" y="2420973"/>
            <a:ext cx="4012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47" idx="3"/>
            <a:endCxn id="49" idx="1"/>
          </p:cNvCxnSpPr>
          <p:nvPr/>
        </p:nvCxnSpPr>
        <p:spPr>
          <a:xfrm flipV="1">
            <a:off x="-35511" y="2420973"/>
            <a:ext cx="401220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48" idx="3"/>
            <a:endCxn id="50" idx="1"/>
          </p:cNvCxnSpPr>
          <p:nvPr/>
        </p:nvCxnSpPr>
        <p:spPr>
          <a:xfrm>
            <a:off x="4739689" y="24209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51" idx="3"/>
            <a:endCxn id="52" idx="1"/>
          </p:cNvCxnSpPr>
          <p:nvPr/>
        </p:nvCxnSpPr>
        <p:spPr>
          <a:xfrm>
            <a:off x="2352089" y="38052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52" idx="3"/>
            <a:endCxn id="53" idx="1"/>
          </p:cNvCxnSpPr>
          <p:nvPr/>
        </p:nvCxnSpPr>
        <p:spPr>
          <a:xfrm flipV="1">
            <a:off x="4739689" y="3787846"/>
            <a:ext cx="401221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[E] 74"/>
          <p:cNvCxnSpPr>
            <a:stCxn id="53" idx="2"/>
            <a:endCxn id="47" idx="1"/>
          </p:cNvCxnSpPr>
          <p:nvPr/>
        </p:nvCxnSpPr>
        <p:spPr>
          <a:xfrm rot="5400000" flipH="1">
            <a:off x="1184532" y="-768022"/>
            <a:ext cx="1743146" cy="8155990"/>
          </a:xfrm>
          <a:prstGeom prst="bentConnector4">
            <a:avLst>
              <a:gd name="adj1" fmla="val -13114"/>
              <a:gd name="adj2" fmla="val 1028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/>
          <p:cNvCxnSpPr>
            <a:stCxn id="50" idx="3"/>
          </p:cNvCxnSpPr>
          <p:nvPr/>
        </p:nvCxnSpPr>
        <p:spPr>
          <a:xfrm flipH="1">
            <a:off x="-35513" y="2420973"/>
            <a:ext cx="7162802" cy="692150"/>
          </a:xfrm>
          <a:prstGeom prst="bentConnector3">
            <a:avLst>
              <a:gd name="adj1" fmla="val -319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endCxn id="51" idx="1"/>
          </p:cNvCxnSpPr>
          <p:nvPr/>
        </p:nvCxnSpPr>
        <p:spPr>
          <a:xfrm rot="16200000" flipH="1">
            <a:off x="-200432" y="3239131"/>
            <a:ext cx="731062" cy="40122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94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10864" y="1299862"/>
            <a:ext cx="7570273" cy="42582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4842291" y="11289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데이터 사전 로드 범위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4819050" y="1345408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카메라 출력 범위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36" y="2688753"/>
            <a:ext cx="1303400" cy="14804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29" y="2649780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2" name="텍스트 상자 11"/>
          <p:cNvSpPr txBox="1"/>
          <p:nvPr/>
        </p:nvSpPr>
        <p:spPr>
          <a:xfrm>
            <a:off x="6275539" y="228044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</p:spTree>
    <p:extLst>
      <p:ext uri="{BB962C8B-B14F-4D97-AF65-F5344CB8AC3E}">
        <p14:creationId xmlns:p14="http://schemas.microsoft.com/office/powerpoint/2010/main" val="2027390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4819050" y="68239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카메라 출력 범위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65" y="2877438"/>
            <a:ext cx="1303400" cy="14804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615" y="1130313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8" name="모서리가 둥근 직사각형 7"/>
          <p:cNvSpPr/>
          <p:nvPr/>
        </p:nvSpPr>
        <p:spPr>
          <a:xfrm>
            <a:off x="9308051" y="852825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9309025" y="437571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586" y="16818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4199022" y="14043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4199996" y="9891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17" y="46282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4" name="모서리가 둥근 직사각형 13"/>
          <p:cNvSpPr/>
          <p:nvPr/>
        </p:nvSpPr>
        <p:spPr>
          <a:xfrm>
            <a:off x="9562353" y="43507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텍스트 상자 14"/>
          <p:cNvSpPr txBox="1"/>
          <p:nvPr/>
        </p:nvSpPr>
        <p:spPr>
          <a:xfrm>
            <a:off x="9563327" y="39355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739" y="4715342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7" name="모서리가 둥근 직사각형 16"/>
          <p:cNvSpPr/>
          <p:nvPr/>
        </p:nvSpPr>
        <p:spPr>
          <a:xfrm>
            <a:off x="5176175" y="4437854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텍스트 상자 17"/>
          <p:cNvSpPr txBox="1"/>
          <p:nvPr/>
        </p:nvSpPr>
        <p:spPr>
          <a:xfrm>
            <a:off x="5177149" y="402260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sp>
        <p:nvSpPr>
          <p:cNvPr id="19" name="아래쪽 화살표[D] 18"/>
          <p:cNvSpPr/>
          <p:nvPr/>
        </p:nvSpPr>
        <p:spPr>
          <a:xfrm>
            <a:off x="6012265" y="3399409"/>
            <a:ext cx="473849" cy="592088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2850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91243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20095" y="1122782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적 발견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91243" y="385018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1192893" y="20035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91243" y="70252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92893" y="51785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78869"/>
              </p:ext>
            </p:extLst>
          </p:nvPr>
        </p:nvGraphicFramePr>
        <p:xfrm>
          <a:off x="279114" y="11210802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화면 상 모든 적의 이름을 표기하고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붉은 외곽선 셰이더를 적용한다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에게서 직선거리 기준으로 선택된 적 다음으로 가까운 적에게 타게팅이 변경된다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전방 부채꼴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120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도 안에서 직선거리 기준으로 선택된 적 다음으로 가까운 적에게 타게팅이 변경된다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방향과 관계 없이 선택된 적보다 직선거리 기준으로 더 먼 거리에 있는 적 선택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타게팅을 하지 않고 다음 적으로 넘어간다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해당 적을 기준으로 타게팅 우선순위를 초기화한다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10" name="직선 화살표 연결선 9"/>
          <p:cNvCxnSpPr>
            <a:stCxn id="4" idx="3"/>
            <a:endCxn id="5" idx="1"/>
          </p:cNvCxnSpPr>
          <p:nvPr/>
        </p:nvCxnSpPr>
        <p:spPr>
          <a:xfrm>
            <a:off x="2405743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391152" y="1122782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가장 가까운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적에게 선택 표기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화살표 연결선 14"/>
          <p:cNvCxnSpPr>
            <a:stCxn id="5" idx="3"/>
            <a:endCxn id="14" idx="1"/>
          </p:cNvCxnSpPr>
          <p:nvPr/>
        </p:nvCxnSpPr>
        <p:spPr>
          <a:xfrm>
            <a:off x="487680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4" idx="3"/>
            <a:endCxn id="23" idx="1"/>
          </p:cNvCxnSpPr>
          <p:nvPr/>
        </p:nvCxnSpPr>
        <p:spPr>
          <a:xfrm>
            <a:off x="768096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8195312" y="83385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선택된 적이 원하는 대상인가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stCxn id="23" idx="3"/>
            <a:endCxn id="124" idx="1"/>
          </p:cNvCxnSpPr>
          <p:nvPr/>
        </p:nvCxnSpPr>
        <p:spPr>
          <a:xfrm>
            <a:off x="10481312" y="1516482"/>
            <a:ext cx="516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문서 29"/>
          <p:cNvSpPr/>
          <p:nvPr/>
        </p:nvSpPr>
        <p:spPr>
          <a:xfrm>
            <a:off x="8481062" y="26416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TAB</a:t>
            </a:r>
            <a:r>
              <a:rPr kumimoji="1" lang="ko-KR" altLang="en-US" dirty="0">
                <a:solidFill>
                  <a:prstClr val="black"/>
                </a:solidFill>
              </a:rPr>
              <a:t>키로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선택 적 변경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1" name="직선 화살표 연결선 30"/>
          <p:cNvCxnSpPr>
            <a:stCxn id="23" idx="2"/>
            <a:endCxn id="30" idx="0"/>
          </p:cNvCxnSpPr>
          <p:nvPr/>
        </p:nvCxnSpPr>
        <p:spPr>
          <a:xfrm>
            <a:off x="9338312" y="2199109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5394960" y="23526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현재 선택된 적보다 가까운 적이 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30" idx="1"/>
            <a:endCxn id="37" idx="3"/>
          </p:cNvCxnSpPr>
          <p:nvPr/>
        </p:nvCxnSpPr>
        <p:spPr>
          <a:xfrm flipH="1">
            <a:off x="7680960" y="3035300"/>
            <a:ext cx="800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문서 43"/>
          <p:cNvSpPr/>
          <p:nvPr/>
        </p:nvSpPr>
        <p:spPr>
          <a:xfrm>
            <a:off x="8481062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다이아몬드 52"/>
          <p:cNvSpPr/>
          <p:nvPr/>
        </p:nvSpPr>
        <p:spPr>
          <a:xfrm>
            <a:off x="5394960" y="4160418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도에 적이 있는가</a:t>
            </a:r>
          </a:p>
        </p:txBody>
      </p:sp>
      <p:cxnSp>
        <p:nvCxnSpPr>
          <p:cNvPr id="54" name="직선 화살표 연결선 53"/>
          <p:cNvCxnSpPr>
            <a:endCxn id="44" idx="1"/>
          </p:cNvCxnSpPr>
          <p:nvPr/>
        </p:nvCxnSpPr>
        <p:spPr>
          <a:xfrm flipV="1">
            <a:off x="7680960" y="4843045"/>
            <a:ext cx="800102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37" idx="2"/>
            <a:endCxn id="53" idx="0"/>
          </p:cNvCxnSpPr>
          <p:nvPr/>
        </p:nvCxnSpPr>
        <p:spPr>
          <a:xfrm>
            <a:off x="6537960" y="3717927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/>
          <p:cNvSpPr/>
          <p:nvPr/>
        </p:nvSpPr>
        <p:spPr>
          <a:xfrm>
            <a:off x="2755447" y="23634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도에 해당 적이 있는가</a:t>
            </a:r>
          </a:p>
        </p:txBody>
      </p:sp>
      <p:cxnSp>
        <p:nvCxnSpPr>
          <p:cNvPr id="62" name="직선 화살표 연결선 61"/>
          <p:cNvCxnSpPr>
            <a:stCxn id="37" idx="1"/>
            <a:endCxn id="61" idx="3"/>
          </p:cNvCxnSpPr>
          <p:nvPr/>
        </p:nvCxnSpPr>
        <p:spPr>
          <a:xfrm flipH="1">
            <a:off x="5041447" y="3035300"/>
            <a:ext cx="353513" cy="107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문서 67"/>
          <p:cNvSpPr/>
          <p:nvPr/>
        </p:nvSpPr>
        <p:spPr>
          <a:xfrm>
            <a:off x="691243" y="26523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9" name="직선 화살표 연결선 68"/>
          <p:cNvCxnSpPr>
            <a:stCxn id="61" idx="1"/>
            <a:endCxn id="68" idx="3"/>
          </p:cNvCxnSpPr>
          <p:nvPr/>
        </p:nvCxnSpPr>
        <p:spPr>
          <a:xfrm flipH="1">
            <a:off x="2405743" y="3046064"/>
            <a:ext cx="34970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문서 75"/>
          <p:cNvSpPr/>
          <p:nvPr/>
        </p:nvSpPr>
        <p:spPr>
          <a:xfrm>
            <a:off x="3041197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7" name="문서 76"/>
          <p:cNvSpPr/>
          <p:nvPr/>
        </p:nvSpPr>
        <p:spPr>
          <a:xfrm>
            <a:off x="5678806" y="5968163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8" name="직선 화살표 연결선 77"/>
          <p:cNvCxnSpPr>
            <a:stCxn id="53" idx="2"/>
            <a:endCxn id="77" idx="0"/>
          </p:cNvCxnSpPr>
          <p:nvPr/>
        </p:nvCxnSpPr>
        <p:spPr>
          <a:xfrm flipH="1">
            <a:off x="6536056" y="5525672"/>
            <a:ext cx="1904" cy="44249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1" idx="2"/>
            <a:endCxn id="76" idx="0"/>
          </p:cNvCxnSpPr>
          <p:nvPr/>
        </p:nvCxnSpPr>
        <p:spPr>
          <a:xfrm>
            <a:off x="3898447" y="3728691"/>
            <a:ext cx="0" cy="720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2755447" y="7088159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Q4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0" name="다이아몬드 89"/>
          <p:cNvSpPr/>
          <p:nvPr/>
        </p:nvSpPr>
        <p:spPr>
          <a:xfrm>
            <a:off x="2755447" y="832673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해당 적이 이미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타게팅 된 적이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있는가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1" name="꺾인 연결선[E] 90"/>
          <p:cNvCxnSpPr>
            <a:stCxn id="68" idx="2"/>
            <a:endCxn id="86" idx="1"/>
          </p:cNvCxnSpPr>
          <p:nvPr/>
        </p:nvCxnSpPr>
        <p:spPr>
          <a:xfrm rot="16200000" flipH="1">
            <a:off x="104895" y="4831306"/>
            <a:ext cx="4094151" cy="12069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[E] 93"/>
          <p:cNvCxnSpPr>
            <a:stCxn id="77" idx="2"/>
            <a:endCxn id="86" idx="3"/>
          </p:cNvCxnSpPr>
          <p:nvPr/>
        </p:nvCxnSpPr>
        <p:spPr>
          <a:xfrm rot="5400000">
            <a:off x="5401480" y="6347283"/>
            <a:ext cx="778352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44" idx="2"/>
            <a:endCxn id="86" idx="3"/>
          </p:cNvCxnSpPr>
          <p:nvPr/>
        </p:nvCxnSpPr>
        <p:spPr>
          <a:xfrm rot="5400000">
            <a:off x="6043199" y="4186746"/>
            <a:ext cx="2297170" cy="429305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86" idx="2"/>
            <a:endCxn id="90" idx="0"/>
          </p:cNvCxnSpPr>
          <p:nvPr/>
        </p:nvCxnSpPr>
        <p:spPr>
          <a:xfrm flipH="1">
            <a:off x="3898447" y="7875559"/>
            <a:ext cx="1904" cy="4511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5678806" y="860697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Q5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06" name="직선 화살표 연결선 105"/>
          <p:cNvCxnSpPr>
            <a:stCxn id="90" idx="3"/>
            <a:endCxn id="105" idx="1"/>
          </p:cNvCxnSpPr>
          <p:nvPr/>
        </p:nvCxnSpPr>
        <p:spPr>
          <a:xfrm flipV="1">
            <a:off x="5041447" y="9000678"/>
            <a:ext cx="637359" cy="867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문서 109"/>
          <p:cNvSpPr/>
          <p:nvPr/>
        </p:nvSpPr>
        <p:spPr>
          <a:xfrm>
            <a:off x="3041197" y="1014315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해당 적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타게팅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1" name="직선 화살표 연결선 110"/>
          <p:cNvCxnSpPr>
            <a:stCxn id="90" idx="2"/>
            <a:endCxn id="110" idx="0"/>
          </p:cNvCxnSpPr>
          <p:nvPr/>
        </p:nvCxnSpPr>
        <p:spPr>
          <a:xfrm>
            <a:off x="3898447" y="9691984"/>
            <a:ext cx="0" cy="451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/>
          <p:cNvCxnSpPr>
            <a:stCxn id="105" idx="0"/>
            <a:endCxn id="86" idx="3"/>
          </p:cNvCxnSpPr>
          <p:nvPr/>
        </p:nvCxnSpPr>
        <p:spPr>
          <a:xfrm rot="16200000" flipV="1">
            <a:off x="5228097" y="7299018"/>
            <a:ext cx="1125119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[E] 116"/>
          <p:cNvCxnSpPr>
            <a:stCxn id="110" idx="3"/>
            <a:endCxn id="124" idx="2"/>
          </p:cNvCxnSpPr>
          <p:nvPr/>
        </p:nvCxnSpPr>
        <p:spPr>
          <a:xfrm flipV="1">
            <a:off x="4755697" y="1910182"/>
            <a:ext cx="7098944" cy="86266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모서리가 둥근 직사각형 123"/>
          <p:cNvSpPr/>
          <p:nvPr/>
        </p:nvSpPr>
        <p:spPr>
          <a:xfrm>
            <a:off x="10997391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Q6</a:t>
            </a:r>
          </a:p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전투 진행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9" name="직선 화살표 연결선 128"/>
          <p:cNvCxnSpPr>
            <a:stCxn id="76" idx="2"/>
            <a:endCxn id="86" idx="0"/>
          </p:cNvCxnSpPr>
          <p:nvPr/>
        </p:nvCxnSpPr>
        <p:spPr>
          <a:xfrm>
            <a:off x="3898447" y="5184689"/>
            <a:ext cx="1904" cy="1903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391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입력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575543"/>
              </p:ext>
            </p:extLst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55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[R] 3"/>
          <p:cNvSpPr/>
          <p:nvPr/>
        </p:nvSpPr>
        <p:spPr>
          <a:xfrm>
            <a:off x="318052" y="2673626"/>
            <a:ext cx="5307496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>
                <a:solidFill>
                  <a:schemeClr val="tx1"/>
                </a:solidFill>
              </a:rPr>
              <a:t>메인퀘스트</a:t>
            </a:r>
          </a:p>
        </p:txBody>
      </p:sp>
      <p:sp>
        <p:nvSpPr>
          <p:cNvPr id="5" name="오른쪽 화살표[R] 4"/>
          <p:cNvSpPr/>
          <p:nvPr/>
        </p:nvSpPr>
        <p:spPr>
          <a:xfrm>
            <a:off x="1782417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7" name="직선 연결선[R] 6"/>
          <p:cNvCxnSpPr/>
          <p:nvPr/>
        </p:nvCxnSpPr>
        <p:spPr>
          <a:xfrm>
            <a:off x="6096000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화살표[R] 8"/>
          <p:cNvSpPr/>
          <p:nvPr/>
        </p:nvSpPr>
        <p:spPr>
          <a:xfrm>
            <a:off x="6096000" y="2673626"/>
            <a:ext cx="4366590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>
                <a:solidFill>
                  <a:schemeClr val="tx1"/>
                </a:solidFill>
              </a:rPr>
              <a:t>메인퀘스트</a:t>
            </a:r>
          </a:p>
        </p:txBody>
      </p:sp>
      <p:cxnSp>
        <p:nvCxnSpPr>
          <p:cNvPr id="10" name="직선 연결선[R] 9"/>
          <p:cNvCxnSpPr/>
          <p:nvPr/>
        </p:nvCxnSpPr>
        <p:spPr>
          <a:xfrm>
            <a:off x="318052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403496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/>
          <p:cNvCxnSpPr>
            <a:endCxn id="5" idx="1"/>
          </p:cNvCxnSpPr>
          <p:nvPr/>
        </p:nvCxnSpPr>
        <p:spPr>
          <a:xfrm rot="5400000" flipH="1" flipV="1">
            <a:off x="819150" y="2097985"/>
            <a:ext cx="1456082" cy="470452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/>
          <p:cNvCxnSpPr>
            <a:stCxn id="5" idx="3"/>
            <a:endCxn id="4" idx="0"/>
          </p:cNvCxnSpPr>
          <p:nvPr/>
        </p:nvCxnSpPr>
        <p:spPr>
          <a:xfrm>
            <a:off x="4412974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-289645" y="6281530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</a:t>
            </a:r>
            <a:endParaRPr kumimoji="1" lang="ko-KR" altLang="en-US" sz="28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5137244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 + 1</a:t>
            </a:r>
            <a:endParaRPr kumimoji="1" lang="ko-KR" altLang="en-US" sz="28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10444739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 + 2</a:t>
            </a:r>
            <a:endParaRPr kumimoji="1" lang="ko-KR" altLang="en-US" sz="2800" dirty="0"/>
          </a:p>
        </p:txBody>
      </p:sp>
      <p:sp>
        <p:nvSpPr>
          <p:cNvPr id="26" name="오른쪽 화살표[R] 25"/>
          <p:cNvSpPr/>
          <p:nvPr/>
        </p:nvSpPr>
        <p:spPr>
          <a:xfrm>
            <a:off x="1782417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30" name="꺾인 연결선[E] 29"/>
          <p:cNvCxnSpPr>
            <a:endCxn id="26" idx="1"/>
          </p:cNvCxnSpPr>
          <p:nvPr/>
        </p:nvCxnSpPr>
        <p:spPr>
          <a:xfrm rot="5400000">
            <a:off x="1198494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/>
          <p:cNvCxnSpPr>
            <a:stCxn id="26" idx="3"/>
            <a:endCxn id="9" idx="1"/>
          </p:cNvCxnSpPr>
          <p:nvPr/>
        </p:nvCxnSpPr>
        <p:spPr>
          <a:xfrm flipV="1">
            <a:off x="5625548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[R] 35"/>
          <p:cNvSpPr/>
          <p:nvPr/>
        </p:nvSpPr>
        <p:spPr>
          <a:xfrm>
            <a:off x="7089912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37" name="꺾인 연결선[E] 36"/>
          <p:cNvCxnSpPr>
            <a:endCxn id="36" idx="1"/>
          </p:cNvCxnSpPr>
          <p:nvPr/>
        </p:nvCxnSpPr>
        <p:spPr>
          <a:xfrm rot="5400000">
            <a:off x="6505989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36" idx="3"/>
          </p:cNvCxnSpPr>
          <p:nvPr/>
        </p:nvCxnSpPr>
        <p:spPr>
          <a:xfrm flipV="1">
            <a:off x="10933043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오른쪽 화살표[R] 38"/>
          <p:cNvSpPr/>
          <p:nvPr/>
        </p:nvSpPr>
        <p:spPr>
          <a:xfrm>
            <a:off x="6566453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40" name="꺾인 연결선[E] 39"/>
          <p:cNvCxnSpPr>
            <a:endCxn id="39" idx="1"/>
          </p:cNvCxnSpPr>
          <p:nvPr/>
        </p:nvCxnSpPr>
        <p:spPr>
          <a:xfrm rot="5400000" flipH="1" flipV="1">
            <a:off x="5831785" y="2326585"/>
            <a:ext cx="1456082" cy="13253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39" idx="3"/>
          </p:cNvCxnSpPr>
          <p:nvPr/>
        </p:nvCxnSpPr>
        <p:spPr>
          <a:xfrm>
            <a:off x="9197010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242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295899" y="-340998"/>
            <a:ext cx="1676402" cy="6512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월드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87484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필드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36969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던전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58785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실내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91691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성역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24597" y="3120658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실내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357503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성역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28" name="꺾인 연결선[E] 27"/>
          <p:cNvCxnSpPr>
            <a:stCxn id="20" idx="2"/>
            <a:endCxn id="21" idx="0"/>
          </p:cNvCxnSpPr>
          <p:nvPr/>
        </p:nvCxnSpPr>
        <p:spPr>
          <a:xfrm rot="5400000">
            <a:off x="4549278" y="-113348"/>
            <a:ext cx="1161230" cy="200841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20" idx="2"/>
            <a:endCxn id="22" idx="0"/>
          </p:cNvCxnSpPr>
          <p:nvPr/>
        </p:nvCxnSpPr>
        <p:spPr>
          <a:xfrm rot="16200000" flipH="1">
            <a:off x="6574020" y="-129676"/>
            <a:ext cx="1161230" cy="20410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/>
          <p:cNvCxnSpPr>
            <a:stCxn id="21" idx="2"/>
            <a:endCxn id="23" idx="0"/>
          </p:cNvCxnSpPr>
          <p:nvPr/>
        </p:nvCxnSpPr>
        <p:spPr>
          <a:xfrm rot="5400000">
            <a:off x="3121005" y="2098698"/>
            <a:ext cx="980663" cy="102869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/>
          <p:cNvCxnSpPr>
            <a:stCxn id="21" idx="2"/>
            <a:endCxn id="24" idx="0"/>
          </p:cNvCxnSpPr>
          <p:nvPr/>
        </p:nvCxnSpPr>
        <p:spPr>
          <a:xfrm rot="16200000" flipH="1">
            <a:off x="4137457" y="2110943"/>
            <a:ext cx="980663" cy="10042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22" idx="2"/>
            <a:endCxn id="26" idx="0"/>
          </p:cNvCxnSpPr>
          <p:nvPr/>
        </p:nvCxnSpPr>
        <p:spPr>
          <a:xfrm rot="16200000" flipH="1">
            <a:off x="8195106" y="2102780"/>
            <a:ext cx="980663" cy="102053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22" idx="2"/>
            <a:endCxn id="25" idx="0"/>
          </p:cNvCxnSpPr>
          <p:nvPr/>
        </p:nvCxnSpPr>
        <p:spPr>
          <a:xfrm rot="5400000">
            <a:off x="7170013" y="2115501"/>
            <a:ext cx="997942" cy="10123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3282" y="3103379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실외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17" name="꺾인 연결선[E] 16"/>
          <p:cNvCxnSpPr>
            <a:stCxn id="21" idx="2"/>
            <a:endCxn id="16" idx="0"/>
          </p:cNvCxnSpPr>
          <p:nvPr/>
        </p:nvCxnSpPr>
        <p:spPr>
          <a:xfrm rot="5400000">
            <a:off x="2073253" y="1050946"/>
            <a:ext cx="980663" cy="31242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3282" y="-325621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공격 가능</a:t>
            </a:r>
            <a:endParaRPr kumimoji="1"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3282" y="310244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>
                <a:solidFill>
                  <a:schemeClr val="bg1"/>
                </a:solidFill>
              </a:rPr>
              <a:t>공격 불가</a:t>
            </a:r>
            <a:endParaRPr kumimoji="1"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636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입력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590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5639791" y="3290291"/>
            <a:ext cx="277417" cy="2774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4100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다이아몬드 10"/>
          <p:cNvSpPr/>
          <p:nvPr/>
        </p:nvSpPr>
        <p:spPr>
          <a:xfrm>
            <a:off x="3215679" y="2927350"/>
            <a:ext cx="2286000" cy="1003300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다이아몬드 11"/>
          <p:cNvSpPr/>
          <p:nvPr/>
        </p:nvSpPr>
        <p:spPr>
          <a:xfrm>
            <a:off x="3215679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Q1</a:t>
            </a: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화살표 연결선 13"/>
          <p:cNvCxnSpPr>
            <a:stCxn id="5" idx="3"/>
            <a:endCxn id="11" idx="1"/>
          </p:cNvCxnSpPr>
          <p:nvPr/>
        </p:nvCxnSpPr>
        <p:spPr>
          <a:xfrm>
            <a:off x="2768600" y="3429000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0"/>
            <a:endCxn id="12" idx="2"/>
          </p:cNvCxnSpPr>
          <p:nvPr/>
        </p:nvCxnSpPr>
        <p:spPr>
          <a:xfrm flipV="1">
            <a:off x="4358679" y="2606678"/>
            <a:ext cx="0" cy="3206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1" idx="3"/>
            <a:endCxn id="44" idx="2"/>
          </p:cNvCxnSpPr>
          <p:nvPr/>
        </p:nvCxnSpPr>
        <p:spPr>
          <a:xfrm>
            <a:off x="5501679" y="3429000"/>
            <a:ext cx="13811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12" idx="1"/>
            <a:endCxn id="5" idx="0"/>
          </p:cNvCxnSpPr>
          <p:nvPr/>
        </p:nvCxnSpPr>
        <p:spPr>
          <a:xfrm rot="10800000" flipV="1">
            <a:off x="1911351" y="1924050"/>
            <a:ext cx="1304329" cy="111124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9155508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대기상태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Idle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1" name="문서 30"/>
          <p:cNvSpPr/>
          <p:nvPr/>
        </p:nvSpPr>
        <p:spPr>
          <a:xfrm>
            <a:off x="6266258" y="30353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전투상태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 err="1">
                <a:solidFill>
                  <a:prstClr val="white">
                    <a:lumMod val="50000"/>
                  </a:prstClr>
                </a:solidFill>
              </a:rPr>
              <a:t>fightIdle</a:t>
            </a:r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4" name="직선 화살표 연결선 33"/>
          <p:cNvCxnSpPr>
            <a:stCxn id="31" idx="0"/>
            <a:endCxn id="38" idx="2"/>
          </p:cNvCxnSpPr>
          <p:nvPr/>
        </p:nvCxnSpPr>
        <p:spPr>
          <a:xfrm flipV="1">
            <a:off x="7123508" y="2606678"/>
            <a:ext cx="0" cy="4286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/>
          <p:cNvSpPr/>
          <p:nvPr/>
        </p:nvSpPr>
        <p:spPr>
          <a:xfrm>
            <a:off x="5980508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Q2</a:t>
            </a: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추가 자극이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발생했는가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41" name="꺾인 연결선[E] 40"/>
          <p:cNvCxnSpPr>
            <a:stCxn id="38" idx="1"/>
            <a:endCxn id="44" idx="0"/>
          </p:cNvCxnSpPr>
          <p:nvPr/>
        </p:nvCxnSpPr>
        <p:spPr>
          <a:xfrm rot="10800000" flipV="1">
            <a:off x="5778500" y="1924051"/>
            <a:ext cx="202008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049162"/>
              </p:ext>
            </p:extLst>
          </p:nvPr>
        </p:nvGraphicFramePr>
        <p:xfrm>
          <a:off x="1054100" y="4540248"/>
          <a:ext cx="10101658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2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083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이상의 모든 종류의 피해를 입었을 경우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 행위를 당하거나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가하는 경우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54" name="직선 화살표 연결선 53"/>
          <p:cNvCxnSpPr>
            <a:stCxn id="38" idx="3"/>
            <a:endCxn id="63" idx="1"/>
          </p:cNvCxnSpPr>
          <p:nvPr/>
        </p:nvCxnSpPr>
        <p:spPr>
          <a:xfrm flipV="1">
            <a:off x="8266508" y="1924050"/>
            <a:ext cx="60325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63" idx="2"/>
            <a:endCxn id="30" idx="0"/>
          </p:cNvCxnSpPr>
          <p:nvPr/>
        </p:nvCxnSpPr>
        <p:spPr>
          <a:xfrm>
            <a:off x="10012758" y="2606676"/>
            <a:ext cx="0" cy="4286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/>
          <p:cNvSpPr/>
          <p:nvPr/>
        </p:nvSpPr>
        <p:spPr>
          <a:xfrm>
            <a:off x="8869758" y="1241424"/>
            <a:ext cx="2286000" cy="1365252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자극을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5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초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이상 받지 않았는가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</a:p>
        </p:txBody>
      </p:sp>
      <p:cxnSp>
        <p:nvCxnSpPr>
          <p:cNvPr id="71" name="꺾인 연결선[E] 70"/>
          <p:cNvCxnSpPr>
            <a:stCxn id="63" idx="0"/>
            <a:endCxn id="38" idx="0"/>
          </p:cNvCxnSpPr>
          <p:nvPr/>
        </p:nvCxnSpPr>
        <p:spPr>
          <a:xfrm rot="16200000" flipV="1">
            <a:off x="8568133" y="-203201"/>
            <a:ext cx="12700" cy="2889250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1062691" y="1066283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텍스트 상자 83"/>
          <p:cNvSpPr txBox="1"/>
          <p:nvPr/>
        </p:nvSpPr>
        <p:spPr>
          <a:xfrm>
            <a:off x="1564341" y="881617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1062691" y="1383785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텍스트 상자 85"/>
          <p:cNvSpPr txBox="1"/>
          <p:nvPr/>
        </p:nvSpPr>
        <p:spPr>
          <a:xfrm>
            <a:off x="1564341" y="119911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87" name="꺾인 연결선[E] 86"/>
          <p:cNvCxnSpPr>
            <a:stCxn id="12" idx="3"/>
            <a:endCxn id="44" idx="0"/>
          </p:cNvCxnSpPr>
          <p:nvPr/>
        </p:nvCxnSpPr>
        <p:spPr>
          <a:xfrm>
            <a:off x="5501679" y="1924051"/>
            <a:ext cx="276821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44" idx="6"/>
            <a:endCxn id="31" idx="1"/>
          </p:cNvCxnSpPr>
          <p:nvPr/>
        </p:nvCxnSpPr>
        <p:spPr>
          <a:xfrm>
            <a:off x="5917208" y="3429000"/>
            <a:ext cx="3490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049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직선 화살표 연결선 12"/>
          <p:cNvCxnSpPr>
            <a:stCxn id="50" idx="2"/>
            <a:endCxn id="70" idx="0"/>
          </p:cNvCxnSpPr>
          <p:nvPr/>
        </p:nvCxnSpPr>
        <p:spPr>
          <a:xfrm flipH="1">
            <a:off x="7085663" y="-996083"/>
            <a:ext cx="9195" cy="8972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/>
          <p:cNvSpPr/>
          <p:nvPr/>
        </p:nvSpPr>
        <p:spPr>
          <a:xfrm>
            <a:off x="5942663" y="216368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적이 상태이상 상태인가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4201" y="-666898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PC</a:t>
            </a:r>
            <a:r>
              <a:rPr kumimoji="1" lang="ko-KR" altLang="en-US" sz="2000" dirty="0">
                <a:solidFill>
                  <a:prstClr val="black"/>
                </a:solidFill>
              </a:rPr>
              <a:t>의 스테이터스 연산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5" name="다이아몬드 24"/>
          <p:cNvSpPr/>
          <p:nvPr/>
        </p:nvSpPr>
        <p:spPr>
          <a:xfrm>
            <a:off x="319553" y="73861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에게 상태이상이 걸려있는가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6" name="문서 25"/>
          <p:cNvSpPr/>
          <p:nvPr/>
        </p:nvSpPr>
        <p:spPr>
          <a:xfrm>
            <a:off x="605304" y="272198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7" name="직선 화살표 연결선 26"/>
          <p:cNvCxnSpPr>
            <a:stCxn id="4" idx="2"/>
            <a:endCxn id="22" idx="0"/>
          </p:cNvCxnSpPr>
          <p:nvPr/>
        </p:nvCxnSpPr>
        <p:spPr>
          <a:xfrm>
            <a:off x="1462554" y="-1285010"/>
            <a:ext cx="0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2" idx="2"/>
            <a:endCxn id="25" idx="0"/>
          </p:cNvCxnSpPr>
          <p:nvPr/>
        </p:nvCxnSpPr>
        <p:spPr>
          <a:xfrm flipH="1">
            <a:off x="1462553" y="120502"/>
            <a:ext cx="1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2"/>
            <a:endCxn id="26" idx="0"/>
          </p:cNvCxnSpPr>
          <p:nvPr/>
        </p:nvCxnSpPr>
        <p:spPr>
          <a:xfrm>
            <a:off x="1462553" y="2103868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319553" y="412749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크리티컬이 발생 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26" idx="2"/>
            <a:endCxn id="37" idx="0"/>
          </p:cNvCxnSpPr>
          <p:nvPr/>
        </p:nvCxnSpPr>
        <p:spPr>
          <a:xfrm flipH="1">
            <a:off x="1462553" y="3457324"/>
            <a:ext cx="1" cy="670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문서 41"/>
          <p:cNvSpPr/>
          <p:nvPr/>
        </p:nvSpPr>
        <p:spPr>
          <a:xfrm>
            <a:off x="605304" y="611085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3" name="꺾인 연결선[E] 42"/>
          <p:cNvCxnSpPr>
            <a:stCxn id="25" idx="1"/>
            <a:endCxn id="37" idx="1"/>
          </p:cNvCxnSpPr>
          <p:nvPr/>
        </p:nvCxnSpPr>
        <p:spPr>
          <a:xfrm rot="10800000" flipV="1">
            <a:off x="319553" y="1421241"/>
            <a:ext cx="12700" cy="3388878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/>
          <p:cNvSpPr/>
          <p:nvPr/>
        </p:nvSpPr>
        <p:spPr>
          <a:xfrm>
            <a:off x="5951858" y="-23613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공격이 아군에게 효과를 발휘하는가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51" name="직선 화살표 연결선 50"/>
          <p:cNvCxnSpPr>
            <a:stCxn id="37" idx="2"/>
            <a:endCxn id="42" idx="0"/>
          </p:cNvCxnSpPr>
          <p:nvPr/>
        </p:nvCxnSpPr>
        <p:spPr>
          <a:xfrm>
            <a:off x="1462553" y="5492746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/>
          <p:cNvCxnSpPr>
            <a:stCxn id="42" idx="3"/>
            <a:endCxn id="50" idx="1"/>
          </p:cNvCxnSpPr>
          <p:nvPr/>
        </p:nvCxnSpPr>
        <p:spPr>
          <a:xfrm flipV="1">
            <a:off x="2319804" y="-1678710"/>
            <a:ext cx="3632054" cy="8183268"/>
          </a:xfrm>
          <a:prstGeom prst="bentConnector3">
            <a:avLst>
              <a:gd name="adj1" fmla="val 302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[E] 60"/>
          <p:cNvCxnSpPr>
            <a:stCxn id="37" idx="3"/>
            <a:endCxn id="50" idx="0"/>
          </p:cNvCxnSpPr>
          <p:nvPr/>
        </p:nvCxnSpPr>
        <p:spPr>
          <a:xfrm flipV="1">
            <a:off x="2605553" y="-2361337"/>
            <a:ext cx="4489305" cy="7171456"/>
          </a:xfrm>
          <a:prstGeom prst="bentConnector4">
            <a:avLst>
              <a:gd name="adj1" fmla="val 10112"/>
              <a:gd name="adj2" fmla="val 10318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/>
          <p:cNvSpPr/>
          <p:nvPr/>
        </p:nvSpPr>
        <p:spPr>
          <a:xfrm>
            <a:off x="5942663" y="-9882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공격이 적에게 효과를 발휘하는가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1" name="문서 70"/>
          <p:cNvSpPr/>
          <p:nvPr/>
        </p:nvSpPr>
        <p:spPr>
          <a:xfrm>
            <a:off x="9026257" y="-207241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아군에게 효과 적용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2" name="직선 화살표 연결선 71"/>
          <p:cNvCxnSpPr>
            <a:stCxn id="50" idx="3"/>
            <a:endCxn id="71" idx="1"/>
          </p:cNvCxnSpPr>
          <p:nvPr/>
        </p:nvCxnSpPr>
        <p:spPr>
          <a:xfrm>
            <a:off x="8237858" y="-1678710"/>
            <a:ext cx="78839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stCxn id="71" idx="2"/>
            <a:endCxn id="70" idx="3"/>
          </p:cNvCxnSpPr>
          <p:nvPr/>
        </p:nvCxnSpPr>
        <p:spPr>
          <a:xfrm rot="5400000">
            <a:off x="8095651" y="-1204054"/>
            <a:ext cx="1920868" cy="165484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6224907" y="611085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충돌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7" name="문서 86"/>
          <p:cNvSpPr/>
          <p:nvPr/>
        </p:nvSpPr>
        <p:spPr>
          <a:xfrm>
            <a:off x="6224907" y="442619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9" name="직선 화살표 연결선 88"/>
          <p:cNvCxnSpPr>
            <a:stCxn id="70" idx="2"/>
            <a:endCxn id="16" idx="0"/>
          </p:cNvCxnSpPr>
          <p:nvPr/>
        </p:nvCxnSpPr>
        <p:spPr>
          <a:xfrm>
            <a:off x="7085663" y="1266429"/>
            <a:ext cx="0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16" idx="2"/>
            <a:endCxn id="87" idx="0"/>
          </p:cNvCxnSpPr>
          <p:nvPr/>
        </p:nvCxnSpPr>
        <p:spPr>
          <a:xfrm flipH="1">
            <a:off x="7082157" y="3528941"/>
            <a:ext cx="3506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16" idx="3"/>
            <a:endCxn id="84" idx="3"/>
          </p:cNvCxnSpPr>
          <p:nvPr/>
        </p:nvCxnSpPr>
        <p:spPr>
          <a:xfrm flipH="1">
            <a:off x="7939407" y="2846314"/>
            <a:ext cx="289256" cy="3658244"/>
          </a:xfrm>
          <a:prstGeom prst="bentConnector3">
            <a:avLst>
              <a:gd name="adj1" fmla="val -790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3748553" y="19010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공격 종료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7" name="직선 화살표 연결선 116"/>
          <p:cNvCxnSpPr>
            <a:stCxn id="70" idx="1"/>
            <a:endCxn id="105" idx="3"/>
          </p:cNvCxnSpPr>
          <p:nvPr/>
        </p:nvCxnSpPr>
        <p:spPr>
          <a:xfrm flipH="1">
            <a:off x="5463053" y="583802"/>
            <a:ext cx="47961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/>
          <p:nvPr/>
        </p:nvCxnSpPr>
        <p:spPr>
          <a:xfrm>
            <a:off x="51623" y="-2864456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텍스트 상자 138"/>
          <p:cNvSpPr txBox="1"/>
          <p:nvPr/>
        </p:nvSpPr>
        <p:spPr>
          <a:xfrm>
            <a:off x="553273" y="-304912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40" name="직선 화살표 연결선 139"/>
          <p:cNvCxnSpPr/>
          <p:nvPr/>
        </p:nvCxnSpPr>
        <p:spPr>
          <a:xfrm>
            <a:off x="51623" y="-2546954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텍스트 상자 140"/>
          <p:cNvSpPr txBox="1"/>
          <p:nvPr/>
        </p:nvSpPr>
        <p:spPr>
          <a:xfrm>
            <a:off x="553273" y="-273162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42" name="표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617428"/>
              </p:ext>
            </p:extLst>
          </p:nvPr>
        </p:nvGraphicFramePr>
        <p:xfrm>
          <a:off x="51623" y="7227443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6380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상태이상 효과에 따른 스테이터스 연산값 조정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최종 연산값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200%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로 증대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상태이상에 따른 연산 우선처리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45" name="직사각형 144"/>
          <p:cNvSpPr/>
          <p:nvPr/>
        </p:nvSpPr>
        <p:spPr>
          <a:xfrm>
            <a:off x="3627450" y="4426199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적 상태이상에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3627450" y="6106857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적 스테이터스에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49" name="직선 화살표 연결선 148"/>
          <p:cNvCxnSpPr>
            <a:stCxn id="87" idx="1"/>
            <a:endCxn id="145" idx="3"/>
          </p:cNvCxnSpPr>
          <p:nvPr/>
        </p:nvCxnSpPr>
        <p:spPr>
          <a:xfrm flipH="1">
            <a:off x="5584155" y="4819899"/>
            <a:ext cx="6407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/>
          <p:cNvCxnSpPr>
            <a:stCxn id="145" idx="2"/>
            <a:endCxn id="146" idx="0"/>
          </p:cNvCxnSpPr>
          <p:nvPr/>
        </p:nvCxnSpPr>
        <p:spPr>
          <a:xfrm>
            <a:off x="4605803" y="5213599"/>
            <a:ext cx="0" cy="893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>
            <a:stCxn id="146" idx="3"/>
            <a:endCxn id="84" idx="1"/>
          </p:cNvCxnSpPr>
          <p:nvPr/>
        </p:nvCxnSpPr>
        <p:spPr>
          <a:xfrm>
            <a:off x="5584155" y="6500557"/>
            <a:ext cx="640752" cy="4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05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충돌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319553" y="-486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적이 사망하였는가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836813" y="-188774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4338463" y="-2072410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836813" y="-1570242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338463" y="-175490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>
            <a:stCxn id="5" idx="3"/>
            <a:endCxn id="11" idx="1"/>
          </p:cNvCxnSpPr>
          <p:nvPr/>
        </p:nvCxnSpPr>
        <p:spPr>
          <a:xfrm>
            <a:off x="2605553" y="195945"/>
            <a:ext cx="960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문서 10"/>
          <p:cNvSpPr/>
          <p:nvPr/>
        </p:nvSpPr>
        <p:spPr>
          <a:xfrm>
            <a:off x="3565673" y="-19775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425721"/>
              </p:ext>
            </p:extLst>
          </p:nvPr>
        </p:nvGraphicFramePr>
        <p:xfrm>
          <a:off x="51623" y="8891651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6380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랙돌화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넘어짐 적용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밀려남 적용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데미지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15" name="직선 화살표 연결선 14"/>
          <p:cNvCxnSpPr>
            <a:stCxn id="4" idx="2"/>
            <a:endCxn id="5" idx="0"/>
          </p:cNvCxnSpPr>
          <p:nvPr/>
        </p:nvCxnSpPr>
        <p:spPr>
          <a:xfrm flipH="1">
            <a:off x="1462553" y="-1285010"/>
            <a:ext cx="1" cy="7983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/>
          <p:cNvSpPr/>
          <p:nvPr/>
        </p:nvSpPr>
        <p:spPr>
          <a:xfrm>
            <a:off x="319553" y="167690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적의 누적강타가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150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을 초과했는가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1" name="다이아몬드 20"/>
          <p:cNvSpPr/>
          <p:nvPr/>
        </p:nvSpPr>
        <p:spPr>
          <a:xfrm>
            <a:off x="319553" y="38404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적의 누적강타가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100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을 초과했는가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3" name="문서 22"/>
          <p:cNvSpPr/>
          <p:nvPr/>
        </p:nvSpPr>
        <p:spPr>
          <a:xfrm>
            <a:off x="605303" y="60040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Q4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5" name="직선 화살표 연결선 24"/>
          <p:cNvCxnSpPr>
            <a:stCxn id="5" idx="2"/>
            <a:endCxn id="20" idx="0"/>
          </p:cNvCxnSpPr>
          <p:nvPr/>
        </p:nvCxnSpPr>
        <p:spPr>
          <a:xfrm>
            <a:off x="1462553" y="878572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0" idx="2"/>
          </p:cNvCxnSpPr>
          <p:nvPr/>
        </p:nvCxnSpPr>
        <p:spPr>
          <a:xfrm>
            <a:off x="1462553" y="3042154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1" idx="2"/>
            <a:endCxn id="23" idx="0"/>
          </p:cNvCxnSpPr>
          <p:nvPr/>
        </p:nvCxnSpPr>
        <p:spPr>
          <a:xfrm>
            <a:off x="1462553" y="5205736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문서 34"/>
          <p:cNvSpPr/>
          <p:nvPr/>
        </p:nvSpPr>
        <p:spPr>
          <a:xfrm>
            <a:off x="3565673" y="1965827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6" name="직선 화살표 연결선 35"/>
          <p:cNvCxnSpPr>
            <a:stCxn id="20" idx="3"/>
            <a:endCxn id="35" idx="1"/>
          </p:cNvCxnSpPr>
          <p:nvPr/>
        </p:nvCxnSpPr>
        <p:spPr>
          <a:xfrm>
            <a:off x="2605553" y="2359527"/>
            <a:ext cx="960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문서 39"/>
          <p:cNvSpPr/>
          <p:nvPr/>
        </p:nvSpPr>
        <p:spPr>
          <a:xfrm>
            <a:off x="3565673" y="412940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1" name="직선 화살표 연결선 40"/>
          <p:cNvCxnSpPr>
            <a:stCxn id="21" idx="3"/>
            <a:endCxn id="40" idx="1"/>
          </p:cNvCxnSpPr>
          <p:nvPr/>
        </p:nvCxnSpPr>
        <p:spPr>
          <a:xfrm flipV="1">
            <a:off x="2605553" y="4523108"/>
            <a:ext cx="960120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605304" y="758979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출력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6" name="꺾인 연결선[E] 45"/>
          <p:cNvCxnSpPr>
            <a:stCxn id="11" idx="3"/>
            <a:endCxn id="23" idx="3"/>
          </p:cNvCxnSpPr>
          <p:nvPr/>
        </p:nvCxnSpPr>
        <p:spPr>
          <a:xfrm flipH="1">
            <a:off x="2319803" y="195945"/>
            <a:ext cx="2960370" cy="6201819"/>
          </a:xfrm>
          <a:prstGeom prst="bentConnector3">
            <a:avLst>
              <a:gd name="adj1" fmla="val -364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5" idx="3"/>
          </p:cNvCxnSpPr>
          <p:nvPr/>
        </p:nvCxnSpPr>
        <p:spPr>
          <a:xfrm>
            <a:off x="5280173" y="2359527"/>
            <a:ext cx="1056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40" idx="3"/>
          </p:cNvCxnSpPr>
          <p:nvPr/>
        </p:nvCxnSpPr>
        <p:spPr>
          <a:xfrm>
            <a:off x="5280173" y="4523108"/>
            <a:ext cx="1056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23" idx="2"/>
          </p:cNvCxnSpPr>
          <p:nvPr/>
        </p:nvCxnSpPr>
        <p:spPr>
          <a:xfrm>
            <a:off x="1462553" y="6739408"/>
            <a:ext cx="0" cy="8503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88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968" y="2132364"/>
            <a:ext cx="1169692" cy="2068153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854285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09" y="2132364"/>
            <a:ext cx="1169692" cy="206815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3763926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50" y="2132364"/>
            <a:ext cx="1169692" cy="2068153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5673567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rgbClr val="5BFF72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rgbClr val="5BFF72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70" y="2132364"/>
            <a:ext cx="1169692" cy="2068153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7415690" y="1301675"/>
            <a:ext cx="3169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dirty="0">
                <a:ln w="25400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999999</a:t>
            </a:r>
            <a:endParaRPr kumimoji="1" lang="ko-KR" altLang="en-US" sz="6000" dirty="0">
              <a:ln w="25400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949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8" y="4411899"/>
            <a:ext cx="856496" cy="1514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5" y="292068"/>
            <a:ext cx="1303400" cy="14804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4" y="3048080"/>
            <a:ext cx="1454063" cy="15143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32" y="2897513"/>
            <a:ext cx="1184035" cy="15143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149" y="4583331"/>
            <a:ext cx="1592252" cy="1547833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7525999" y="1460109"/>
            <a:ext cx="3207650" cy="4018953"/>
          </a:xfrm>
          <a:custGeom>
            <a:avLst/>
            <a:gdLst>
              <a:gd name="connsiteX0" fmla="*/ 3207650 w 3207650"/>
              <a:gd name="connsiteY0" fmla="*/ 87337 h 4018953"/>
              <a:gd name="connsiteX1" fmla="*/ 1195970 w 3207650"/>
              <a:gd name="connsiteY1" fmla="*/ 213946 h 4018953"/>
              <a:gd name="connsiteX2" fmla="*/ 216 w 3207650"/>
              <a:gd name="connsiteY2" fmla="*/ 1944273 h 4018953"/>
              <a:gd name="connsiteX3" fmla="*/ 1280376 w 3207650"/>
              <a:gd name="connsiteY3" fmla="*/ 3913749 h 4018953"/>
              <a:gd name="connsiteX4" fmla="*/ 3193583 w 3207650"/>
              <a:gd name="connsiteY4" fmla="*/ 3744937 h 401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7650" h="4018953">
                <a:moveTo>
                  <a:pt x="3207650" y="87337"/>
                </a:moveTo>
                <a:cubicBezTo>
                  <a:pt x="2469096" y="-4103"/>
                  <a:pt x="1730542" y="-95543"/>
                  <a:pt x="1195970" y="213946"/>
                </a:cubicBezTo>
                <a:cubicBezTo>
                  <a:pt x="661398" y="523435"/>
                  <a:pt x="-13852" y="1327639"/>
                  <a:pt x="216" y="1944273"/>
                </a:cubicBezTo>
                <a:cubicBezTo>
                  <a:pt x="14284" y="2560907"/>
                  <a:pt x="748148" y="3613638"/>
                  <a:pt x="1280376" y="3913749"/>
                </a:cubicBezTo>
                <a:cubicBezTo>
                  <a:pt x="1812604" y="4213860"/>
                  <a:pt x="2870026" y="3780106"/>
                  <a:pt x="3193583" y="3744937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stealt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480432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탱커</a:t>
            </a:r>
          </a:p>
        </p:txBody>
      </p:sp>
      <p:sp>
        <p:nvSpPr>
          <p:cNvPr id="13" name="타원 12"/>
          <p:cNvSpPr/>
          <p:nvPr/>
        </p:nvSpPr>
        <p:spPr>
          <a:xfrm>
            <a:off x="8257737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근거리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312813" y="1024048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312813" y="4773437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847320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힐러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15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54923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27654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소모성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27654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회복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27654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스크롤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27654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25042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7773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97773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무기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7773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투구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97773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악세사리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502558" y="4484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29827" y="40194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9827" y="51079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29827" y="57718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29827" y="64357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-515196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42465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재화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42465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42465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PVP </a:t>
            </a:r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포인트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42465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캐시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67561" y="4484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040292" y="40194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기타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040292" y="51079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0292" y="57718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040292" y="64357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59912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59912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59912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31661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1661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831661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946979" y="252160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946979" y="286284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946979" y="319634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9762" y="704295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79762" y="738419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79762" y="771769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864359" y="705273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864359" y="739396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864359" y="772747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637680" y="4492077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110411" y="4026857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110411" y="5115396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110411" y="577925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110411" y="644311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6959617" y="7050355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959617" y="739159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959617" y="7725095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-1012741" y="-1478226"/>
            <a:ext cx="13115841" cy="100877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아이템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2003" y="-2148714"/>
            <a:ext cx="1926077" cy="133298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아이템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695161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167892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비소모성</a:t>
            </a:r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167892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귀환석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167892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장난감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9167892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9971899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971899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9971899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707799" y="44719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180530" y="40067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의장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9180530" y="50952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무기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9180530" y="57591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투구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9180530" y="64230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악세사리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984537" y="705601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984537" y="739724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9984537" y="773075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5407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42873" y="6546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브론즈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7073" y="6546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실버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791273" y="6546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연결선: 꺾임 7"/>
          <p:cNvCxnSpPr>
            <a:stCxn id="4" idx="2"/>
            <a:endCxn id="5" idx="2"/>
          </p:cNvCxnSpPr>
          <p:nvPr/>
        </p:nvCxnSpPr>
        <p:spPr>
          <a:xfrm rot="16200000" flipH="1">
            <a:off x="4068012" y="56905"/>
            <a:ext cx="12700" cy="3124200"/>
          </a:xfrm>
          <a:prstGeom prst="bentConnector3">
            <a:avLst>
              <a:gd name="adj1" fmla="val 41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72612" y="2159000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 </a:t>
            </a:r>
            <a:r>
              <a:rPr lang="ko-KR" altLang="en-US" dirty="0" err="1"/>
              <a:t>브론즈</a:t>
            </a:r>
            <a:r>
              <a:rPr lang="ko-KR" altLang="en-US" dirty="0"/>
              <a:t> </a:t>
            </a:r>
            <a:r>
              <a:rPr lang="en-US" altLang="ko-KR" dirty="0"/>
              <a:t>-&gt; 1</a:t>
            </a:r>
            <a:r>
              <a:rPr lang="ko-KR" altLang="en-US" dirty="0"/>
              <a:t>실버</a:t>
            </a:r>
          </a:p>
        </p:txBody>
      </p:sp>
      <p:cxnSp>
        <p:nvCxnSpPr>
          <p:cNvPr id="11" name="연결선: 꺾임 10"/>
          <p:cNvCxnSpPr>
            <a:cxnSpLocks/>
            <a:stCxn id="5" idx="0"/>
            <a:endCxn id="6" idx="0"/>
          </p:cNvCxnSpPr>
          <p:nvPr/>
        </p:nvCxnSpPr>
        <p:spPr>
          <a:xfrm rot="5400000" flipH="1" flipV="1">
            <a:off x="7192212" y="-907499"/>
            <a:ext cx="12700" cy="3124200"/>
          </a:xfrm>
          <a:prstGeom prst="bentConnector3">
            <a:avLst>
              <a:gd name="adj1" fmla="val 42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96812" y="-303452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</a:t>
            </a:r>
            <a:r>
              <a:rPr lang="ko-KR" altLang="en-US" dirty="0"/>
              <a:t>실버 </a:t>
            </a:r>
            <a:r>
              <a:rPr lang="en-US" altLang="ko-KR" dirty="0"/>
              <a:t>-&gt; 1</a:t>
            </a:r>
            <a:r>
              <a:rPr lang="ko-KR" altLang="en-US" dirty="0"/>
              <a:t>골드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09573" y="62299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96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브론즈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09573" y="50742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57</a:t>
            </a:r>
            <a:r>
              <a:rPr kumimoji="1" lang="ko-KR" altLang="en-US" sz="2000" dirty="0">
                <a:solidFill>
                  <a:schemeClr val="tx1"/>
                </a:solidFill>
              </a:rPr>
              <a:t>실버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09573" y="39185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11</a:t>
            </a:r>
            <a:r>
              <a:rPr kumimoji="1" lang="ko-KR" altLang="en-US" sz="2000" dirty="0">
                <a:solidFill>
                  <a:schemeClr val="tx1"/>
                </a:solidFill>
              </a:rPr>
              <a:t>골드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336844" y="3172411"/>
            <a:ext cx="2871536" cy="443488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9573" y="2762801"/>
            <a:ext cx="1926077" cy="964404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보유 금액</a:t>
            </a:r>
            <a:endParaRPr kumimoji="1"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161734" y="62299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50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브론즈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161734" y="50742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58</a:t>
            </a:r>
            <a:r>
              <a:rPr kumimoji="1" lang="ko-KR" altLang="en-US" sz="2000" dirty="0">
                <a:solidFill>
                  <a:schemeClr val="tx1"/>
                </a:solidFill>
              </a:rPr>
              <a:t>실버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161734" y="39185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31</a:t>
            </a:r>
            <a:r>
              <a:rPr kumimoji="1" lang="ko-KR" altLang="en-US" sz="2000" dirty="0">
                <a:solidFill>
                  <a:schemeClr val="tx1"/>
                </a:solidFill>
              </a:rPr>
              <a:t>골드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689005" y="3172411"/>
            <a:ext cx="2871536" cy="443488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161734" y="2762801"/>
            <a:ext cx="1926077" cy="964404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보유 금액</a:t>
            </a:r>
            <a:endParaRPr kumimoji="1" lang="en-US" altLang="ko-KR" sz="3600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/>
          <p:cNvCxnSpPr>
            <a:stCxn id="24" idx="3"/>
            <a:endCxn id="28" idx="1"/>
          </p:cNvCxnSpPr>
          <p:nvPr/>
        </p:nvCxnSpPr>
        <p:spPr>
          <a:xfrm>
            <a:off x="4208380" y="5389856"/>
            <a:ext cx="34806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601647" y="4889535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</a:t>
            </a:r>
            <a:r>
              <a:rPr lang="ko-KR" altLang="en-US" dirty="0"/>
              <a:t>골드 </a:t>
            </a:r>
            <a:r>
              <a:rPr lang="en-US" altLang="ko-KR" dirty="0"/>
              <a:t>54</a:t>
            </a:r>
            <a:r>
              <a:rPr lang="ko-KR" altLang="en-US" dirty="0" err="1"/>
              <a:t>브론즈</a:t>
            </a:r>
            <a:r>
              <a:rPr lang="ko-KR" altLang="en-US" dirty="0"/>
              <a:t> 획득</a:t>
            </a:r>
          </a:p>
        </p:txBody>
      </p:sp>
    </p:spTree>
    <p:extLst>
      <p:ext uri="{BB962C8B-B14F-4D97-AF65-F5344CB8AC3E}">
        <p14:creationId xmlns:p14="http://schemas.microsoft.com/office/powerpoint/2010/main" val="1244294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몬스터의 사망</a:t>
            </a:r>
          </a:p>
        </p:txBody>
      </p:sp>
      <p:sp>
        <p:nvSpPr>
          <p:cNvPr id="5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6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드랍 테이블에 따른 드랍 아이템 결정</a:t>
            </a:r>
          </a:p>
        </p:txBody>
      </p:sp>
      <p:sp>
        <p:nvSpPr>
          <p:cNvPr id="10" name="화살표: 갈매기형 수장 9"/>
          <p:cNvSpPr/>
          <p:nvPr/>
        </p:nvSpPr>
        <p:spPr>
          <a:xfrm>
            <a:off x="1135116" y="3508158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각 유저별로 드랍 아이템 별도 노출</a:t>
            </a:r>
          </a:p>
        </p:txBody>
      </p:sp>
      <p:sp>
        <p:nvSpPr>
          <p:cNvPr id="11" name="화살표: 갈매기형 수장 10"/>
          <p:cNvSpPr/>
          <p:nvPr/>
        </p:nvSpPr>
        <p:spPr>
          <a:xfrm>
            <a:off x="1135116" y="5182576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아이템 획득 애니메이션 재생</a:t>
            </a:r>
          </a:p>
        </p:txBody>
      </p:sp>
      <p:sp>
        <p:nvSpPr>
          <p:cNvPr id="13" name="화살표: 갈매기형 수장 12"/>
          <p:cNvSpPr/>
          <p:nvPr/>
        </p:nvSpPr>
        <p:spPr>
          <a:xfrm>
            <a:off x="1135117" y="434536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해당 아이템의 획득 가능유무 판별</a:t>
            </a:r>
          </a:p>
        </p:txBody>
      </p:sp>
      <p:sp>
        <p:nvSpPr>
          <p:cNvPr id="14" name="화살표: 갈매기형 수장 13"/>
          <p:cNvSpPr/>
          <p:nvPr/>
        </p:nvSpPr>
        <p:spPr>
          <a:xfrm>
            <a:off x="1135117" y="6019125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아이템의 획득</a:t>
            </a:r>
          </a:p>
        </p:txBody>
      </p:sp>
      <p:sp>
        <p:nvSpPr>
          <p:cNvPr id="15" name="화살표: 갈매기형 수장 14"/>
          <p:cNvSpPr/>
          <p:nvPr/>
        </p:nvSpPr>
        <p:spPr>
          <a:xfrm>
            <a:off x="1135116" y="6858003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16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17" name="화살표: 갈매기형 수장 16"/>
          <p:cNvSpPr/>
          <p:nvPr/>
        </p:nvSpPr>
        <p:spPr>
          <a:xfrm>
            <a:off x="1135117" y="994525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몬스터에 따라 드랍 테이블 설정</a:t>
            </a:r>
          </a:p>
        </p:txBody>
      </p:sp>
      <p:sp>
        <p:nvSpPr>
          <p:cNvPr id="9" name="화살표: 톱니 모양의 오른쪽 8"/>
          <p:cNvSpPr/>
          <p:nvPr/>
        </p:nvSpPr>
        <p:spPr>
          <a:xfrm rot="5400000">
            <a:off x="-2522485" y="3973570"/>
            <a:ext cx="7570737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04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모서리가 둥근 직사각형 70"/>
          <p:cNvSpPr/>
          <p:nvPr/>
        </p:nvSpPr>
        <p:spPr>
          <a:xfrm>
            <a:off x="8865385" y="6157745"/>
            <a:ext cx="3194369" cy="1518806"/>
          </a:xfrm>
          <a:prstGeom prst="roundRect">
            <a:avLst/>
          </a:prstGeom>
          <a:solidFill>
            <a:srgbClr val="FF000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8844567" y="964613"/>
            <a:ext cx="3194369" cy="4441336"/>
          </a:xfrm>
          <a:prstGeom prst="roundRect">
            <a:avLst/>
          </a:prstGeom>
          <a:solidFill>
            <a:schemeClr val="accent6">
              <a:alpha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428392" y="-793573"/>
            <a:ext cx="3194369" cy="11812093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ㄴ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발열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지능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체력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178524" y="2517066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840664" y="3227611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 회피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06154" y="976357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회복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83058" y="146595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783058" y="496818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관통률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006154" y="7774702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ysClr val="windowText" lastClr="000000"/>
                </a:solidFill>
              </a:rPr>
              <a:t>방어도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9180877" y="349679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강타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034958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효과 저항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9197638" y="4476530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공격속도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9204349" y="152012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특화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006154" y="8768339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레벨</a:t>
            </a: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/>
          <p:cNvCxnSpPr>
            <a:stCxn id="15" idx="3"/>
            <a:endCxn id="30" idx="1"/>
          </p:cNvCxnSpPr>
          <p:nvPr/>
        </p:nvCxnSpPr>
        <p:spPr>
          <a:xfrm>
            <a:off x="2241875" y="517115"/>
            <a:ext cx="2541183" cy="129174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[E] 95"/>
          <p:cNvCxnSpPr>
            <a:stCxn id="16" idx="3"/>
            <a:endCxn id="30" idx="1"/>
          </p:cNvCxnSpPr>
          <p:nvPr/>
        </p:nvCxnSpPr>
        <p:spPr>
          <a:xfrm flipV="1">
            <a:off x="2241875" y="1808859"/>
            <a:ext cx="2541183" cy="149600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/>
          <p:cNvCxnSpPr>
            <a:stCxn id="18" idx="3"/>
            <a:endCxn id="40" idx="1"/>
          </p:cNvCxnSpPr>
          <p:nvPr/>
        </p:nvCxnSpPr>
        <p:spPr>
          <a:xfrm>
            <a:off x="2241875" y="8880366"/>
            <a:ext cx="2764279" cy="23087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/>
          <p:cNvCxnSpPr>
            <a:stCxn id="18" idx="3"/>
            <a:endCxn id="24" idx="1"/>
          </p:cNvCxnSpPr>
          <p:nvPr/>
        </p:nvCxnSpPr>
        <p:spPr>
          <a:xfrm>
            <a:off x="2241875" y="8880366"/>
            <a:ext cx="2764279" cy="1226108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[E] 107"/>
          <p:cNvCxnSpPr>
            <a:stCxn id="18" idx="3"/>
            <a:endCxn id="39" idx="1"/>
          </p:cNvCxnSpPr>
          <p:nvPr/>
        </p:nvCxnSpPr>
        <p:spPr>
          <a:xfrm flipV="1">
            <a:off x="2241875" y="8117602"/>
            <a:ext cx="2764279" cy="76276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/>
          <p:cNvCxnSpPr>
            <a:stCxn id="15" idx="0"/>
            <a:endCxn id="43" idx="1"/>
          </p:cNvCxnSpPr>
          <p:nvPr/>
        </p:nvCxnSpPr>
        <p:spPr>
          <a:xfrm rot="16200000" flipH="1">
            <a:off x="3259163" y="-1488501"/>
            <a:ext cx="113079" cy="3438510"/>
          </a:xfrm>
          <a:prstGeom prst="bentConnector4">
            <a:avLst>
              <a:gd name="adj1" fmla="val -202160"/>
              <a:gd name="adj2" fmla="val 5938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/>
          <p:cNvCxnSpPr>
            <a:stCxn id="16" idx="2"/>
            <a:endCxn id="20" idx="1"/>
          </p:cNvCxnSpPr>
          <p:nvPr/>
        </p:nvCxnSpPr>
        <p:spPr>
          <a:xfrm rot="5400000" flipH="1" flipV="1">
            <a:off x="3179929" y="1987030"/>
            <a:ext cx="77254" cy="3244216"/>
          </a:xfrm>
          <a:prstGeom prst="bentConnector4">
            <a:avLst>
              <a:gd name="adj1" fmla="val -295907"/>
              <a:gd name="adj2" fmla="val 59947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모서리가 둥근 직사각형 126"/>
          <p:cNvSpPr/>
          <p:nvPr/>
        </p:nvSpPr>
        <p:spPr>
          <a:xfrm>
            <a:off x="9204349" y="651391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3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29" name="직선 화살표 연결선 128"/>
          <p:cNvCxnSpPr>
            <a:stCxn id="128" idx="0"/>
            <a:endCxn id="15" idx="2"/>
          </p:cNvCxnSpPr>
          <p:nvPr/>
        </p:nvCxnSpPr>
        <p:spPr>
          <a:xfrm flipV="1">
            <a:off x="1596447" y="860015"/>
            <a:ext cx="1" cy="42192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8" idx="2"/>
            <a:endCxn id="16" idx="0"/>
          </p:cNvCxnSpPr>
          <p:nvPr/>
        </p:nvCxnSpPr>
        <p:spPr>
          <a:xfrm>
            <a:off x="1596447" y="2337020"/>
            <a:ext cx="1" cy="62494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28" idx="3"/>
            <a:endCxn id="30" idx="1"/>
          </p:cNvCxnSpPr>
          <p:nvPr/>
        </p:nvCxnSpPr>
        <p:spPr>
          <a:xfrm flipV="1">
            <a:off x="2782445" y="1808859"/>
            <a:ext cx="2000613" cy="6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다이아몬드 143"/>
          <p:cNvSpPr/>
          <p:nvPr/>
        </p:nvSpPr>
        <p:spPr>
          <a:xfrm>
            <a:off x="9265552" y="-84406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45" name="꺾인 연결선[E] 144"/>
          <p:cNvCxnSpPr>
            <a:stCxn id="48" idx="2"/>
            <a:endCxn id="144" idx="0"/>
          </p:cNvCxnSpPr>
          <p:nvPr/>
        </p:nvCxnSpPr>
        <p:spPr>
          <a:xfrm rot="16200000" flipH="1">
            <a:off x="8968434" y="-2327178"/>
            <a:ext cx="1895639" cy="107059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4" idx="2"/>
            <a:endCxn id="127" idx="0"/>
          </p:cNvCxnSpPr>
          <p:nvPr/>
        </p:nvCxnSpPr>
        <p:spPr>
          <a:xfrm>
            <a:off x="10451550" y="211018"/>
            <a:ext cx="426" cy="4403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[E] 165"/>
          <p:cNvCxnSpPr>
            <a:stCxn id="17" idx="3"/>
            <a:endCxn id="34" idx="1"/>
          </p:cNvCxnSpPr>
          <p:nvPr/>
        </p:nvCxnSpPr>
        <p:spPr>
          <a:xfrm flipV="1">
            <a:off x="2241875" y="5311089"/>
            <a:ext cx="2541183" cy="78152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73" name="직선 화살표 연결선 172"/>
          <p:cNvCxnSpPr>
            <a:stCxn id="170" idx="0"/>
            <a:endCxn id="17" idx="2"/>
          </p:cNvCxnSpPr>
          <p:nvPr/>
        </p:nvCxnSpPr>
        <p:spPr>
          <a:xfrm flipH="1" flipV="1">
            <a:off x="1596448" y="6435515"/>
            <a:ext cx="4289" cy="6270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>
            <a:stCxn id="170" idx="2"/>
            <a:endCxn id="18" idx="0"/>
          </p:cNvCxnSpPr>
          <p:nvPr/>
        </p:nvCxnSpPr>
        <p:spPr>
          <a:xfrm flipH="1">
            <a:off x="1596448" y="8117602"/>
            <a:ext cx="4289" cy="4198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다이아몬드 180"/>
          <p:cNvSpPr/>
          <p:nvPr/>
        </p:nvSpPr>
        <p:spPr>
          <a:xfrm>
            <a:off x="9255753" y="8028739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82" name="꺾인 연결선[E] 181"/>
          <p:cNvCxnSpPr>
            <a:stCxn id="181" idx="1"/>
            <a:endCxn id="39" idx="3"/>
          </p:cNvCxnSpPr>
          <p:nvPr/>
        </p:nvCxnSpPr>
        <p:spPr>
          <a:xfrm rot="10800000">
            <a:off x="7112821" y="8117603"/>
            <a:ext cx="2142932" cy="438677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4783058" y="6312985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마력</a:t>
            </a:r>
          </a:p>
        </p:txBody>
      </p:sp>
      <p:cxnSp>
        <p:nvCxnSpPr>
          <p:cNvPr id="198" name="꺾인 연결선[E] 197"/>
          <p:cNvCxnSpPr>
            <a:stCxn id="17" idx="3"/>
            <a:endCxn id="197" idx="1"/>
          </p:cNvCxnSpPr>
          <p:nvPr/>
        </p:nvCxnSpPr>
        <p:spPr>
          <a:xfrm>
            <a:off x="2241875" y="6092615"/>
            <a:ext cx="2541183" cy="56327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[E] 59"/>
          <p:cNvCxnSpPr>
            <a:stCxn id="170" idx="3"/>
            <a:endCxn id="197" idx="2"/>
          </p:cNvCxnSpPr>
          <p:nvPr/>
        </p:nvCxnSpPr>
        <p:spPr>
          <a:xfrm flipV="1">
            <a:off x="2786735" y="6998785"/>
            <a:ext cx="3272753" cy="591278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전투 속성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225167" y="6713260"/>
            <a:ext cx="2495253" cy="68580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이동속도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225167" y="5844523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공통속성</a:t>
            </a: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</p:spTree>
    <p:extLst>
      <p:ext uri="{BB962C8B-B14F-4D97-AF65-F5344CB8AC3E}">
        <p14:creationId xmlns:p14="http://schemas.microsoft.com/office/powerpoint/2010/main" val="17223260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타원 46"/>
          <p:cNvSpPr/>
          <p:nvPr/>
        </p:nvSpPr>
        <p:spPr>
          <a:xfrm>
            <a:off x="1507755" y="2737852"/>
            <a:ext cx="4403532" cy="44035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33604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56" y="-948705"/>
            <a:ext cx="3181167" cy="2627498"/>
          </a:xfrm>
          <a:prstGeom prst="rect">
            <a:avLst/>
          </a:prstGeom>
        </p:spPr>
      </p:pic>
      <p:sp>
        <p:nvSpPr>
          <p:cNvPr id="6" name="곱하기 기호 5"/>
          <p:cNvSpPr/>
          <p:nvPr/>
        </p:nvSpPr>
        <p:spPr>
          <a:xfrm>
            <a:off x="1982694" y="-547655"/>
            <a:ext cx="2226448" cy="22264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46623" y="1823246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몬스터 사망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6674423" y="-948705"/>
            <a:ext cx="3181167" cy="2627498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110523" y="-34128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990033" y="1408215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933930" y="207036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344530" y="1365174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798135" y="247915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6321109" y="-163825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</p:cNvCxnSpPr>
          <p:nvPr/>
        </p:nvCxnSpPr>
        <p:spPr>
          <a:xfrm>
            <a:off x="6543065" y="-154840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6099153" y="-187583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cxnSpLocks/>
          </p:cNvCxnSpPr>
          <p:nvPr/>
        </p:nvCxnSpPr>
        <p:spPr>
          <a:xfrm>
            <a:off x="6321109" y="-97732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9907255" y="-141729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</p:cNvCxnSpPr>
          <p:nvPr/>
        </p:nvCxnSpPr>
        <p:spPr>
          <a:xfrm>
            <a:off x="10129211" y="-132744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9453650" y="-32450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</p:cNvCxnSpPr>
          <p:nvPr/>
        </p:nvCxnSpPr>
        <p:spPr>
          <a:xfrm>
            <a:off x="9675606" y="-23465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8043050" y="357613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cxnSpLocks/>
          </p:cNvCxnSpPr>
          <p:nvPr/>
        </p:nvCxnSpPr>
        <p:spPr>
          <a:xfrm>
            <a:off x="8265006" y="447464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화살표: 오른쪽 27"/>
          <p:cNvSpPr/>
          <p:nvPr/>
        </p:nvSpPr>
        <p:spPr>
          <a:xfrm>
            <a:off x="4730445" y="265146"/>
            <a:ext cx="804041" cy="72575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53706" y="2925279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드랍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2125423" y="3444560"/>
            <a:ext cx="3181167" cy="2627498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1561523" y="435913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46623" y="5748716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384930" y="64636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795530" y="5758439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249135" y="4641180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2304706" y="7318544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드랍</a:t>
            </a:r>
          </a:p>
        </p:txBody>
      </p:sp>
      <p:cxnSp>
        <p:nvCxnSpPr>
          <p:cNvPr id="48" name="직선 화살표 연결선 47"/>
          <p:cNvCxnSpPr>
            <a:cxnSpLocks/>
            <a:endCxn id="47" idx="7"/>
          </p:cNvCxnSpPr>
          <p:nvPr/>
        </p:nvCxnSpPr>
        <p:spPr>
          <a:xfrm flipV="1">
            <a:off x="3709521" y="3382734"/>
            <a:ext cx="1556884" cy="1848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56208" y="3261491"/>
            <a:ext cx="1387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0.5m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715760" y="435913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296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5641" y="3208685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6959026" y="2007912"/>
            <a:ext cx="3181167" cy="262749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6395126" y="2922489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274636" y="43648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8218533" y="5026984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629133" y="4321791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082738" y="32045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cxnSpLocks/>
            <a:stCxn id="6" idx="2"/>
          </p:cNvCxnSpPr>
          <p:nvPr/>
        </p:nvCxnSpPr>
        <p:spPr>
          <a:xfrm flipH="1">
            <a:off x="3251200" y="3253565"/>
            <a:ext cx="3143926" cy="7959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  <a:stCxn id="10" idx="2"/>
          </p:cNvCxnSpPr>
          <p:nvPr/>
        </p:nvCxnSpPr>
        <p:spPr>
          <a:xfrm flipH="1">
            <a:off x="3266143" y="3535608"/>
            <a:ext cx="6816595" cy="535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cxnSpLocks/>
            <a:stCxn id="9" idx="2"/>
          </p:cNvCxnSpPr>
          <p:nvPr/>
        </p:nvCxnSpPr>
        <p:spPr>
          <a:xfrm flipH="1" flipV="1">
            <a:off x="3251200" y="4094366"/>
            <a:ext cx="6377933" cy="558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stCxn id="8" idx="2"/>
          </p:cNvCxnSpPr>
          <p:nvPr/>
        </p:nvCxnSpPr>
        <p:spPr>
          <a:xfrm flipH="1" flipV="1">
            <a:off x="3242837" y="4115506"/>
            <a:ext cx="4975696" cy="1242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cxnSpLocks/>
            <a:stCxn id="7" idx="2"/>
          </p:cNvCxnSpPr>
          <p:nvPr/>
        </p:nvCxnSpPr>
        <p:spPr>
          <a:xfrm flipH="1" flipV="1">
            <a:off x="3234474" y="4091766"/>
            <a:ext cx="3040162" cy="604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510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조건 달성</a:t>
            </a:r>
          </a:p>
        </p:txBody>
      </p:sp>
      <p:sp>
        <p:nvSpPr>
          <p:cNvPr id="5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6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테이블에 따라 보상 확인</a:t>
            </a:r>
          </a:p>
        </p:txBody>
      </p:sp>
      <p:sp>
        <p:nvSpPr>
          <p:cNvPr id="13" name="화살표: 갈매기형 수장 12"/>
          <p:cNvSpPr/>
          <p:nvPr/>
        </p:nvSpPr>
        <p:spPr>
          <a:xfrm>
            <a:off x="1135117" y="434536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여부 판별</a:t>
            </a:r>
          </a:p>
        </p:txBody>
      </p:sp>
      <p:sp>
        <p:nvSpPr>
          <p:cNvPr id="14" name="화살표: 갈매기형 수장 13"/>
          <p:cNvSpPr/>
          <p:nvPr/>
        </p:nvSpPr>
        <p:spPr>
          <a:xfrm>
            <a:off x="1135117" y="6019125"/>
            <a:ext cx="6747641" cy="614855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16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17" name="화살표: 갈매기형 수장 16"/>
          <p:cNvSpPr/>
          <p:nvPr/>
        </p:nvSpPr>
        <p:spPr>
          <a:xfrm>
            <a:off x="1135117" y="994524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보상 설정</a:t>
            </a:r>
          </a:p>
        </p:txBody>
      </p:sp>
      <p:sp>
        <p:nvSpPr>
          <p:cNvPr id="18" name="화살표: 갈매기형 수장 17"/>
          <p:cNvSpPr/>
          <p:nvPr/>
        </p:nvSpPr>
        <p:spPr>
          <a:xfrm>
            <a:off x="1135117" y="3506489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플레이어 인벤토리 확인</a:t>
            </a:r>
          </a:p>
        </p:txBody>
      </p:sp>
      <p:sp>
        <p:nvSpPr>
          <p:cNvPr id="19" name="화살표: 갈매기형 수장 18"/>
          <p:cNvSpPr/>
          <p:nvPr/>
        </p:nvSpPr>
        <p:spPr>
          <a:xfrm>
            <a:off x="1135117" y="518024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인벤토리에 아이템 저장</a:t>
            </a:r>
          </a:p>
        </p:txBody>
      </p:sp>
      <p:sp>
        <p:nvSpPr>
          <p:cNvPr id="9" name="화살표: 톱니 모양의 오른쪽 8"/>
          <p:cNvSpPr/>
          <p:nvPr/>
        </p:nvSpPr>
        <p:spPr>
          <a:xfrm rot="5400000">
            <a:off x="-2126702" y="3577788"/>
            <a:ext cx="6779171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412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889" y="2278251"/>
            <a:ext cx="2847340" cy="2901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085492">
            <a:off x="2128813" y="706065"/>
            <a:ext cx="2537913" cy="19624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2116863" y="2256348"/>
            <a:ext cx="3181167" cy="2627498"/>
          </a:xfrm>
          <a:prstGeom prst="rect">
            <a:avLst/>
          </a:prstGeom>
        </p:spPr>
      </p:pic>
      <p:sp>
        <p:nvSpPr>
          <p:cNvPr id="7" name="곱하기 기호 5"/>
          <p:cNvSpPr/>
          <p:nvPr/>
        </p:nvSpPr>
        <p:spPr>
          <a:xfrm>
            <a:off x="2285599" y="2456872"/>
            <a:ext cx="2226448" cy="22264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1200028" y="518021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던전 클리어 조건 달성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5749">
            <a:off x="705177" y="1568015"/>
            <a:ext cx="2537913" cy="19624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125" y="2992179"/>
            <a:ext cx="2537913" cy="19624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0070" y="428436"/>
            <a:ext cx="2537913" cy="19624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3820" y="2588880"/>
            <a:ext cx="2537913" cy="19624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3220" y="4895568"/>
            <a:ext cx="2537913" cy="1962432"/>
          </a:xfrm>
          <a:prstGeom prst="rect">
            <a:avLst/>
          </a:prstGeom>
        </p:spPr>
      </p:pic>
      <p:cxnSp>
        <p:nvCxnSpPr>
          <p:cNvPr id="14" name="직선 화살표 연결선 13"/>
          <p:cNvCxnSpPr>
            <a:cxnSpLocks/>
          </p:cNvCxnSpPr>
          <p:nvPr/>
        </p:nvCxnSpPr>
        <p:spPr>
          <a:xfrm flipH="1" flipV="1">
            <a:off x="8248261" y="1656651"/>
            <a:ext cx="1175657" cy="9322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4" idx="1"/>
          </p:cNvCxnSpPr>
          <p:nvPr/>
        </p:nvCxnSpPr>
        <p:spPr>
          <a:xfrm flipH="1" flipV="1">
            <a:off x="6885992" y="3694922"/>
            <a:ext cx="1674897" cy="343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cxnSpLocks/>
          </p:cNvCxnSpPr>
          <p:nvPr/>
        </p:nvCxnSpPr>
        <p:spPr>
          <a:xfrm flipH="1">
            <a:off x="7901733" y="4683320"/>
            <a:ext cx="999400" cy="8662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496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클리어 조건 달성</a:t>
            </a:r>
          </a:p>
        </p:txBody>
      </p:sp>
      <p:sp>
        <p:nvSpPr>
          <p:cNvPr id="5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보상 테이블에 따라 보상 리스트 확인</a:t>
            </a:r>
          </a:p>
        </p:txBody>
      </p:sp>
      <p:sp>
        <p:nvSpPr>
          <p:cNvPr id="7" name="화살표: 갈매기형 수장 13"/>
          <p:cNvSpPr/>
          <p:nvPr/>
        </p:nvSpPr>
        <p:spPr>
          <a:xfrm>
            <a:off x="1135117" y="5177571"/>
            <a:ext cx="6747641" cy="614855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8" name="화살표: 갈매기형 수장 16"/>
          <p:cNvSpPr/>
          <p:nvPr/>
        </p:nvSpPr>
        <p:spPr>
          <a:xfrm>
            <a:off x="1135117" y="994524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클리어 보상 설정</a:t>
            </a:r>
          </a:p>
        </p:txBody>
      </p:sp>
      <p:sp>
        <p:nvSpPr>
          <p:cNvPr id="9" name="화살표: 갈매기형 수장 17"/>
          <p:cNvSpPr/>
          <p:nvPr/>
        </p:nvSpPr>
        <p:spPr>
          <a:xfrm>
            <a:off x="1135117" y="3506489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플레이어 인벤토리 확인</a:t>
            </a:r>
          </a:p>
        </p:txBody>
      </p:sp>
      <p:sp>
        <p:nvSpPr>
          <p:cNvPr id="10" name="화살표: 갈매기형 수장 18"/>
          <p:cNvSpPr/>
          <p:nvPr/>
        </p:nvSpPr>
        <p:spPr>
          <a:xfrm>
            <a:off x="1135117" y="4342030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인벤토리에 아이템 저장</a:t>
            </a:r>
          </a:p>
        </p:txBody>
      </p:sp>
      <p:sp>
        <p:nvSpPr>
          <p:cNvPr id="11" name="화살표: 톱니 모양의 오른쪽 8"/>
          <p:cNvSpPr/>
          <p:nvPr/>
        </p:nvSpPr>
        <p:spPr>
          <a:xfrm rot="5400000">
            <a:off x="-1827158" y="3278245"/>
            <a:ext cx="6180083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13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7498674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9755" y="634482"/>
            <a:ext cx="10618237" cy="8397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5821" y="447869"/>
            <a:ext cx="4236098" cy="119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2650960" y="-428321"/>
            <a:ext cx="6995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dirty="0"/>
              <a:t>획득할 수 있는 모든 보상의 목록</a:t>
            </a:r>
          </a:p>
        </p:txBody>
      </p:sp>
      <p:sp>
        <p:nvSpPr>
          <p:cNvPr id="9" name="텍스트 상자 8"/>
          <p:cNvSpPr txBox="1"/>
          <p:nvPr/>
        </p:nvSpPr>
        <p:spPr>
          <a:xfrm>
            <a:off x="1060976" y="1766272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확정 보상 리스트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075852" y="447869"/>
            <a:ext cx="6606073" cy="119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705994" y="1766272"/>
            <a:ext cx="3345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확률 보상 리스트</a:t>
            </a:r>
          </a:p>
        </p:txBody>
      </p:sp>
    </p:spTree>
    <p:extLst>
      <p:ext uri="{BB962C8B-B14F-4D97-AF65-F5344CB8AC3E}">
        <p14:creationId xmlns:p14="http://schemas.microsoft.com/office/powerpoint/2010/main" val="14931561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866759" y="79006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던전 클리어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7098268" y="974728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7599918" y="79006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7098268" y="129223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7599918" y="110756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5" name="직선 화살표 연결선 14"/>
          <p:cNvCxnSpPr>
            <a:stCxn id="4" idx="2"/>
            <a:endCxn id="32" idx="0"/>
          </p:cNvCxnSpPr>
          <p:nvPr/>
        </p:nvCxnSpPr>
        <p:spPr>
          <a:xfrm>
            <a:off x="4724009" y="1577462"/>
            <a:ext cx="0" cy="5366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/>
          <p:cNvSpPr/>
          <p:nvPr/>
        </p:nvSpPr>
        <p:spPr>
          <a:xfrm>
            <a:off x="3581009" y="211411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확률에 의해 확률보상을 지급하는가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7" name="문서 36"/>
          <p:cNvSpPr/>
          <p:nvPr/>
        </p:nvSpPr>
        <p:spPr>
          <a:xfrm>
            <a:off x="6491843" y="240303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확정보상 리스트중 </a:t>
            </a:r>
            <a:r>
              <a:rPr kumimoji="1" lang="en-US" altLang="ko-KR" dirty="0">
                <a:solidFill>
                  <a:prstClr val="black"/>
                </a:solidFill>
              </a:rPr>
              <a:t>2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8" name="문서 37"/>
          <p:cNvSpPr/>
          <p:nvPr/>
        </p:nvSpPr>
        <p:spPr>
          <a:xfrm>
            <a:off x="3866759" y="407134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확정보상 </a:t>
            </a:r>
            <a:r>
              <a:rPr kumimoji="1" lang="en-US" altLang="ko-KR" dirty="0">
                <a:solidFill>
                  <a:prstClr val="black"/>
                </a:solidFill>
              </a:rPr>
              <a:t>1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r>
              <a:rPr kumimoji="1" lang="en-US" altLang="ko-KR" dirty="0">
                <a:solidFill>
                  <a:prstClr val="black"/>
                </a:solidFill>
              </a:rPr>
              <a:t>,</a:t>
            </a: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확률보상 </a:t>
            </a:r>
            <a:r>
              <a:rPr kumimoji="1" lang="en-US" altLang="ko-KR" dirty="0">
                <a:solidFill>
                  <a:prstClr val="black"/>
                </a:solidFill>
              </a:rPr>
              <a:t>1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866759" y="5450733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출력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2" name="직선 화살표 연결선 41"/>
          <p:cNvCxnSpPr>
            <a:stCxn id="32" idx="2"/>
            <a:endCxn id="38" idx="0"/>
          </p:cNvCxnSpPr>
          <p:nvPr/>
        </p:nvCxnSpPr>
        <p:spPr>
          <a:xfrm>
            <a:off x="4724009" y="3479365"/>
            <a:ext cx="0" cy="59198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32" idx="3"/>
            <a:endCxn id="37" idx="1"/>
          </p:cNvCxnSpPr>
          <p:nvPr/>
        </p:nvCxnSpPr>
        <p:spPr>
          <a:xfrm>
            <a:off x="5867009" y="2796738"/>
            <a:ext cx="6248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[E] 46"/>
          <p:cNvCxnSpPr>
            <a:stCxn id="37" idx="2"/>
            <a:endCxn id="39" idx="3"/>
          </p:cNvCxnSpPr>
          <p:nvPr/>
        </p:nvCxnSpPr>
        <p:spPr>
          <a:xfrm rot="5400000">
            <a:off x="5112151" y="3607490"/>
            <a:ext cx="2706051" cy="176783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8" idx="2"/>
            <a:endCxn id="39" idx="0"/>
          </p:cNvCxnSpPr>
          <p:nvPr/>
        </p:nvCxnSpPr>
        <p:spPr>
          <a:xfrm>
            <a:off x="4724009" y="4806693"/>
            <a:ext cx="0" cy="644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3283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           책임져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일반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시스템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45" name="직선 연결선[R] 44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52" name="호 51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54" name="타원 53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56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59" name="타원 5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6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64" name="번개[L] 6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sp>
        <p:nvSpPr>
          <p:cNvPr id="66" name="타원 65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90" name="직사각형 89"/>
          <p:cNvSpPr/>
          <p:nvPr/>
        </p:nvSpPr>
        <p:spPr>
          <a:xfrm>
            <a:off x="6190011" y="5266041"/>
            <a:ext cx="3115391" cy="1205159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5476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97284" y="1122973"/>
            <a:ext cx="2560772" cy="4982076"/>
            <a:chOff x="8490856" y="5497690"/>
            <a:chExt cx="352697" cy="686185"/>
          </a:xfrm>
        </p:grpSpPr>
        <p:sp>
          <p:nvSpPr>
            <p:cNvPr id="4" name="직사각형 3"/>
            <p:cNvSpPr/>
            <p:nvPr/>
          </p:nvSpPr>
          <p:spPr>
            <a:xfrm>
              <a:off x="8490856" y="5662747"/>
              <a:ext cx="352697" cy="3526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endParaRPr kumimoji="1" lang="ko-KR" altLang="en-US" sz="4400" dirty="0">
                <a:solidFill>
                  <a:prstClr val="black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8564778" y="5497690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4000" dirty="0">
                  <a:solidFill>
                    <a:sysClr val="windowText" lastClr="000000"/>
                  </a:solidFill>
                </a:rPr>
                <a:t>12</a:t>
              </a:r>
              <a:endParaRPr kumimoji="1" lang="ko-KR" altLang="en-US" sz="4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8564778" y="5979023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5400" dirty="0">
                  <a:solidFill>
                    <a:sysClr val="windowText" lastClr="000000"/>
                  </a:solidFill>
                </a:rPr>
                <a:t>5</a:t>
              </a:r>
              <a:endParaRPr kumimoji="1" lang="ko-KR" altLang="en-US" sz="540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86" y="2822683"/>
            <a:ext cx="1558159" cy="1558159"/>
          </a:xfrm>
          <a:prstGeom prst="rect">
            <a:avLst/>
          </a:prstGeom>
        </p:spPr>
      </p:pic>
      <p:sp>
        <p:nvSpPr>
          <p:cNvPr id="11" name="설명선 1[L] 10"/>
          <p:cNvSpPr/>
          <p:nvPr/>
        </p:nvSpPr>
        <p:spPr>
          <a:xfrm>
            <a:off x="3921691" y="1291356"/>
            <a:ext cx="3918999" cy="856770"/>
          </a:xfrm>
          <a:prstGeom prst="borderCallout1">
            <a:avLst>
              <a:gd name="adj1" fmla="val 62487"/>
              <a:gd name="adj2" fmla="val -3819"/>
              <a:gd name="adj3" fmla="val 70840"/>
              <a:gd name="adj4" fmla="val -3802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아이템의 잔여 갯수 표기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설명선 1[L] 11"/>
          <p:cNvSpPr/>
          <p:nvPr/>
        </p:nvSpPr>
        <p:spPr>
          <a:xfrm>
            <a:off x="4174600" y="3038715"/>
            <a:ext cx="3918999" cy="856770"/>
          </a:xfrm>
          <a:prstGeom prst="borderCallout1">
            <a:avLst>
              <a:gd name="adj1" fmla="val 68008"/>
              <a:gd name="adj2" fmla="val -3819"/>
              <a:gd name="adj3" fmla="val 103962"/>
              <a:gd name="adj4" fmla="val -2917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아이템의 이미지 표기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설명선 1[L] 12"/>
          <p:cNvSpPr/>
          <p:nvPr/>
        </p:nvSpPr>
        <p:spPr>
          <a:xfrm>
            <a:off x="3759442" y="5077574"/>
            <a:ext cx="3918999" cy="856770"/>
          </a:xfrm>
          <a:prstGeom prst="borderCallout1">
            <a:avLst>
              <a:gd name="adj1" fmla="val 68008"/>
              <a:gd name="adj2" fmla="val -3819"/>
              <a:gd name="adj3" fmla="val 41398"/>
              <a:gd name="adj4" fmla="val -3440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해당 칸의 단축키 번호 표기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837698" y="2321377"/>
            <a:ext cx="2560772" cy="25607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sz="4400" dirty="0">
              <a:solidFill>
                <a:prstClr val="black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374412" y="1122973"/>
            <a:ext cx="1487337" cy="14873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40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374412" y="4617712"/>
            <a:ext cx="1487337" cy="14873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4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5400" dirty="0">
              <a:solidFill>
                <a:sysClr val="windowText" lastClr="00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000" y="2822683"/>
            <a:ext cx="1558159" cy="155815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837693" y="2321377"/>
            <a:ext cx="2560772" cy="2560772"/>
          </a:xfrm>
          <a:prstGeom prst="rect">
            <a:avLst/>
          </a:prstGeom>
          <a:solidFill>
            <a:schemeClr val="bg1">
              <a:lumMod val="50000"/>
              <a:alpha val="58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1500" dirty="0">
                <a:solidFill>
                  <a:schemeClr val="bg1"/>
                </a:solidFill>
              </a:rPr>
              <a:t>5</a:t>
            </a:r>
            <a:endParaRPr kumimoji="1" lang="ko-KR" altLang="en-US" sz="11500" dirty="0">
              <a:solidFill>
                <a:schemeClr val="bg1"/>
              </a:solidFill>
            </a:endParaRPr>
          </a:p>
        </p:txBody>
      </p:sp>
      <p:sp>
        <p:nvSpPr>
          <p:cNvPr id="21" name="설명선 1[L] 20"/>
          <p:cNvSpPr/>
          <p:nvPr/>
        </p:nvSpPr>
        <p:spPr>
          <a:xfrm>
            <a:off x="10435971" y="1599783"/>
            <a:ext cx="3918999" cy="856770"/>
          </a:xfrm>
          <a:prstGeom prst="borderCallout1">
            <a:avLst>
              <a:gd name="adj1" fmla="val 62487"/>
              <a:gd name="adj2" fmla="val -3819"/>
              <a:gd name="adj3" fmla="val 161005"/>
              <a:gd name="adj4" fmla="val -1147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백그라운드 반투명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남은 시간 표기</a:t>
            </a:r>
          </a:p>
        </p:txBody>
      </p:sp>
    </p:spTree>
    <p:extLst>
      <p:ext uri="{BB962C8B-B14F-4D97-AF65-F5344CB8AC3E}">
        <p14:creationId xmlns:p14="http://schemas.microsoft.com/office/powerpoint/2010/main" val="1199550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4338591" y="603242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8656" y="368160"/>
            <a:ext cx="226035" cy="4738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73" y="842017"/>
            <a:ext cx="1303400" cy="1480494"/>
          </a:xfrm>
          <a:prstGeom prst="rect">
            <a:avLst/>
          </a:prstGeom>
        </p:spPr>
      </p:pic>
      <p:sp>
        <p:nvSpPr>
          <p:cNvPr id="7" name="모서리가 둥근 직사각형 3"/>
          <p:cNvSpPr/>
          <p:nvPr/>
        </p:nvSpPr>
        <p:spPr>
          <a:xfrm>
            <a:off x="4076309" y="228086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플레이어에게 임무 부여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3"/>
          <p:cNvSpPr/>
          <p:nvPr/>
        </p:nvSpPr>
        <p:spPr>
          <a:xfrm>
            <a:off x="7534691" y="3685661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임무 수행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3"/>
          <p:cNvSpPr/>
          <p:nvPr/>
        </p:nvSpPr>
        <p:spPr>
          <a:xfrm>
            <a:off x="1016873" y="3685660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임무 완료에 따른 보상 지급 및 시나리오 진행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7932347" y="3664899"/>
            <a:ext cx="2537913" cy="19624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409" y="3857813"/>
            <a:ext cx="1908827" cy="1576604"/>
          </a:xfrm>
          <a:prstGeom prst="rect">
            <a:avLst/>
          </a:prstGeom>
        </p:spPr>
      </p:pic>
      <p:sp>
        <p:nvSpPr>
          <p:cNvPr id="13" name="곱하기 기호 5"/>
          <p:cNvSpPr/>
          <p:nvPr/>
        </p:nvSpPr>
        <p:spPr>
          <a:xfrm>
            <a:off x="10076688" y="4076523"/>
            <a:ext cx="1357894" cy="135789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923" y="4253229"/>
            <a:ext cx="985574" cy="100448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1320637" y="3883105"/>
            <a:ext cx="2537913" cy="19624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09303" y="3857813"/>
            <a:ext cx="1159227" cy="1480494"/>
          </a:xfrm>
          <a:prstGeom prst="rect">
            <a:avLst/>
          </a:prstGeom>
        </p:spPr>
      </p:pic>
      <p:sp>
        <p:nvSpPr>
          <p:cNvPr id="17" name="화살표: 톱니 모양의 오른쪽 16"/>
          <p:cNvSpPr/>
          <p:nvPr/>
        </p:nvSpPr>
        <p:spPr>
          <a:xfrm rot="2637460">
            <a:off x="8699543" y="2622390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톱니 모양의 오른쪽 17"/>
          <p:cNvSpPr/>
          <p:nvPr/>
        </p:nvSpPr>
        <p:spPr>
          <a:xfrm rot="10800000">
            <a:off x="5865879" y="4786628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톱니 모양의 오른쪽 18"/>
          <p:cNvSpPr/>
          <p:nvPr/>
        </p:nvSpPr>
        <p:spPr>
          <a:xfrm rot="19288269">
            <a:off x="2949204" y="2702719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80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모서리가 둥근 직사각형 80"/>
          <p:cNvSpPr/>
          <p:nvPr/>
        </p:nvSpPr>
        <p:spPr>
          <a:xfrm>
            <a:off x="80097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15911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발열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지능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체력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레벨</a:t>
            </a: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전투 속성</a:t>
            </a: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283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359348" y="963140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 회피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2135041" y="195145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회복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4783058" y="-3581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783058" y="957820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관통률</a:t>
            </a:r>
          </a:p>
        </p:txBody>
      </p:sp>
      <p:sp>
        <p:nvSpPr>
          <p:cNvPr id="69" name="모서리가 둥근 직사각형 68"/>
          <p:cNvSpPr/>
          <p:nvPr/>
        </p:nvSpPr>
        <p:spPr>
          <a:xfrm>
            <a:off x="8553642" y="-3581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ysClr val="windowText" lastClr="000000"/>
                </a:solidFill>
              </a:rPr>
              <a:t>방어도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2135042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효과 저항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2135041" y="98779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83058" y="195145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마력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공격능력</a:t>
            </a:r>
          </a:p>
        </p:txBody>
      </p:sp>
      <p:sp>
        <p:nvSpPr>
          <p:cNvPr id="88" name="모서리가 둥근 직사각형 87"/>
          <p:cNvSpPr/>
          <p:nvPr/>
        </p:nvSpPr>
        <p:spPr>
          <a:xfrm>
            <a:off x="87047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방어능력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122861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생존능력</a:t>
            </a:r>
          </a:p>
        </p:txBody>
      </p:sp>
    </p:spTree>
    <p:extLst>
      <p:ext uri="{BB962C8B-B14F-4D97-AF65-F5344CB8AC3E}">
        <p14:creationId xmlns:p14="http://schemas.microsoft.com/office/powerpoint/2010/main" val="339070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39936" y="2317661"/>
            <a:ext cx="6804313" cy="7875021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12668" y="1852442"/>
            <a:ext cx="1926077" cy="9644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속성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12668" y="294098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12668" y="360484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32036" y="1568274"/>
            <a:ext cx="10140814" cy="894732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04767" y="1103054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형태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47838" y="3162713"/>
            <a:ext cx="2871536" cy="6756576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20569" y="2697493"/>
            <a:ext cx="1926077" cy="9644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수행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04767" y="285545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단일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04764" y="351931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반복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04763" y="4179249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돌발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920569" y="378603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수집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920569" y="444989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사냥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920569" y="511375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배달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920569" y="5773688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920569" y="6433626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달성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920569" y="709356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파괴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920569" y="775580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제작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920569" y="842082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704765" y="219159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연계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2668" y="4268699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일반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812668" y="4928637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812668" y="558857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920569" y="908585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던전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8498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87137" y="1549224"/>
            <a:ext cx="2871536" cy="266849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59868" y="1084004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속성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59868" y="217254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59868" y="283640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459868" y="350026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일반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459868" y="4522187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459868" y="518212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12504" y="244240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개인별 수락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2504" y="466513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</a:t>
            </a:r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kumimoji="1"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길드장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수락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87137" y="4217721"/>
            <a:ext cx="2871536" cy="18592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화살표: 톱니 모양의 오른쪽 28"/>
          <p:cNvSpPr/>
          <p:nvPr/>
        </p:nvSpPr>
        <p:spPr>
          <a:xfrm>
            <a:off x="4136969" y="2550097"/>
            <a:ext cx="1097239" cy="666750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화살표: 톱니 모양의 오른쪽 29"/>
          <p:cNvSpPr/>
          <p:nvPr/>
        </p:nvSpPr>
        <p:spPr>
          <a:xfrm>
            <a:off x="4136969" y="4813960"/>
            <a:ext cx="1097239" cy="666750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4699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772973" y="-114392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91243" y="-1886242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1192893" y="-207090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91243" y="-156874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92893" y="-175340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630665"/>
              </p:ext>
            </p:extLst>
          </p:nvPr>
        </p:nvGraphicFramePr>
        <p:xfrm>
          <a:off x="279114" y="8724224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선행조건을 달성하지 않아서 임무를 수락할 수 없다는 문구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임무 수락 완료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최대 임무 수행 가능 개수를 초과했습니다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>
                          <a:solidFill>
                            <a:sysClr val="windowText" lastClr="000000"/>
                          </a:solidFill>
                        </a:rPr>
                        <a:t>전투중에는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퀘스트를 수락할 수 없습니다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인벤토리를 비우고 다시 시도해보세요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알 수 없는 이유로 퀘스트 수락에 실패했습니다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18" name="직선 화살표 연결선 17"/>
          <p:cNvCxnSpPr>
            <a:cxnSpLocks/>
            <a:stCxn id="4" idx="2"/>
            <a:endCxn id="23" idx="0"/>
          </p:cNvCxnSpPr>
          <p:nvPr/>
        </p:nvCxnSpPr>
        <p:spPr>
          <a:xfrm>
            <a:off x="1630223" y="-356528"/>
            <a:ext cx="0" cy="12193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487223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임무에 선행조건이 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cxnSpLocks/>
            <a:stCxn id="23" idx="2"/>
            <a:endCxn id="48" idx="0"/>
          </p:cNvCxnSpPr>
          <p:nvPr/>
        </p:nvCxnSpPr>
        <p:spPr>
          <a:xfrm>
            <a:off x="1630223" y="2228027"/>
            <a:ext cx="0" cy="4195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cxnSpLocks/>
            <a:stCxn id="23" idx="3"/>
            <a:endCxn id="66" idx="1"/>
          </p:cNvCxnSpPr>
          <p:nvPr/>
        </p:nvCxnSpPr>
        <p:spPr>
          <a:xfrm>
            <a:off x="2773223" y="1545400"/>
            <a:ext cx="28416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/>
          <p:cNvSpPr/>
          <p:nvPr/>
        </p:nvSpPr>
        <p:spPr>
          <a:xfrm>
            <a:off x="487223" y="264757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선행조건을 달성 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9" name="다이아몬드 48"/>
          <p:cNvSpPr/>
          <p:nvPr/>
        </p:nvSpPr>
        <p:spPr>
          <a:xfrm>
            <a:off x="487223" y="4440768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임무는 자동 수락인가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56" name="직선 화살표 연결선 55"/>
          <p:cNvCxnSpPr>
            <a:cxnSpLocks/>
            <a:stCxn id="48" idx="2"/>
            <a:endCxn id="49" idx="0"/>
          </p:cNvCxnSpPr>
          <p:nvPr/>
        </p:nvCxnSpPr>
        <p:spPr>
          <a:xfrm>
            <a:off x="1630223" y="4012833"/>
            <a:ext cx="0" cy="42793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cxnSpLocks/>
            <a:stCxn id="49" idx="2"/>
            <a:endCxn id="89" idx="0"/>
          </p:cNvCxnSpPr>
          <p:nvPr/>
        </p:nvCxnSpPr>
        <p:spPr>
          <a:xfrm>
            <a:off x="1630223" y="5806022"/>
            <a:ext cx="0" cy="4273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/>
          <p:cNvSpPr/>
          <p:nvPr/>
        </p:nvSpPr>
        <p:spPr>
          <a:xfrm>
            <a:off x="5614853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임무를 수락할 수 있는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7" name="문서 104"/>
          <p:cNvSpPr/>
          <p:nvPr/>
        </p:nvSpPr>
        <p:spPr>
          <a:xfrm>
            <a:off x="3614603" y="2936506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Q1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70" name="직선 화살표 연결선 69"/>
          <p:cNvCxnSpPr>
            <a:cxnSpLocks/>
            <a:stCxn id="48" idx="3"/>
            <a:endCxn id="67" idx="1"/>
          </p:cNvCxnSpPr>
          <p:nvPr/>
        </p:nvCxnSpPr>
        <p:spPr>
          <a:xfrm>
            <a:off x="2773223" y="3330206"/>
            <a:ext cx="8413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/>
          <p:cNvCxnSpPr>
            <a:cxnSpLocks/>
            <a:stCxn id="66" idx="3"/>
            <a:endCxn id="89" idx="3"/>
          </p:cNvCxnSpPr>
          <p:nvPr/>
        </p:nvCxnSpPr>
        <p:spPr>
          <a:xfrm flipH="1">
            <a:off x="2487473" y="1545400"/>
            <a:ext cx="5413380" cy="5081667"/>
          </a:xfrm>
          <a:prstGeom prst="bentConnector3">
            <a:avLst>
              <a:gd name="adj1" fmla="val -4223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/>
          <p:cNvCxnSpPr>
            <a:cxnSpLocks/>
            <a:stCxn id="49" idx="3"/>
            <a:endCxn id="66" idx="2"/>
          </p:cNvCxnSpPr>
          <p:nvPr/>
        </p:nvCxnSpPr>
        <p:spPr>
          <a:xfrm flipV="1">
            <a:off x="2773223" y="2228027"/>
            <a:ext cx="3984630" cy="289536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3"/>
          <p:cNvSpPr/>
          <p:nvPr/>
        </p:nvSpPr>
        <p:spPr>
          <a:xfrm>
            <a:off x="772973" y="7598621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임무 수락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9" name="문서 104"/>
          <p:cNvSpPr/>
          <p:nvPr/>
        </p:nvSpPr>
        <p:spPr>
          <a:xfrm>
            <a:off x="772973" y="6233367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Q2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92" name="직선 화살표 연결선 91"/>
          <p:cNvCxnSpPr>
            <a:cxnSpLocks/>
            <a:stCxn id="89" idx="2"/>
            <a:endCxn id="87" idx="0"/>
          </p:cNvCxnSpPr>
          <p:nvPr/>
        </p:nvCxnSpPr>
        <p:spPr>
          <a:xfrm>
            <a:off x="1630223" y="6968711"/>
            <a:ext cx="0" cy="6299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다이아몬드 98"/>
          <p:cNvSpPr/>
          <p:nvPr/>
        </p:nvSpPr>
        <p:spPr>
          <a:xfrm>
            <a:off x="5614853" y="-108944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ysClr val="windowText" lastClr="000000"/>
                </a:solidFill>
              </a:rPr>
              <a:t>임무의 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최대 보유 개수를 초과했는가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02" name="직선 화살표 연결선 101"/>
          <p:cNvCxnSpPr>
            <a:cxnSpLocks/>
            <a:stCxn id="66" idx="0"/>
            <a:endCxn id="99" idx="2"/>
          </p:cNvCxnSpPr>
          <p:nvPr/>
        </p:nvCxnSpPr>
        <p:spPr>
          <a:xfrm flipV="1">
            <a:off x="6757853" y="275805"/>
            <a:ext cx="0" cy="5869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문서 104"/>
          <p:cNvSpPr/>
          <p:nvPr/>
        </p:nvSpPr>
        <p:spPr>
          <a:xfrm>
            <a:off x="3614603" y="-80052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Q3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08" name="직선 화살표 연결선 107"/>
          <p:cNvCxnSpPr>
            <a:cxnSpLocks/>
            <a:stCxn id="99" idx="1"/>
            <a:endCxn id="107" idx="3"/>
          </p:cNvCxnSpPr>
          <p:nvPr/>
        </p:nvCxnSpPr>
        <p:spPr>
          <a:xfrm flipH="1">
            <a:off x="5329103" y="-406822"/>
            <a:ext cx="2857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cxnSpLocks/>
            <a:stCxn id="99" idx="3"/>
            <a:endCxn id="115" idx="1"/>
          </p:cNvCxnSpPr>
          <p:nvPr/>
        </p:nvCxnSpPr>
        <p:spPr>
          <a:xfrm>
            <a:off x="7900853" y="-406822"/>
            <a:ext cx="8904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다이아몬드 114"/>
          <p:cNvSpPr/>
          <p:nvPr/>
        </p:nvSpPr>
        <p:spPr>
          <a:xfrm>
            <a:off x="8791305" y="-108944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플레이어가 전투 상태인가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16" name="문서 104"/>
          <p:cNvSpPr/>
          <p:nvPr/>
        </p:nvSpPr>
        <p:spPr>
          <a:xfrm>
            <a:off x="11514910" y="-80052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Q4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19" name="직선 화살표 연결선 118"/>
          <p:cNvCxnSpPr>
            <a:cxnSpLocks/>
            <a:stCxn id="115" idx="3"/>
            <a:endCxn id="116" idx="1"/>
          </p:cNvCxnSpPr>
          <p:nvPr/>
        </p:nvCxnSpPr>
        <p:spPr>
          <a:xfrm>
            <a:off x="11077305" y="-406822"/>
            <a:ext cx="43760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다이아몬드 124"/>
          <p:cNvSpPr/>
          <p:nvPr/>
        </p:nvSpPr>
        <p:spPr>
          <a:xfrm>
            <a:off x="8791305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임무 수행에 필요한 아이템이 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26" name="직선 화살표 연결선 125"/>
          <p:cNvCxnSpPr>
            <a:cxnSpLocks/>
            <a:stCxn id="115" idx="2"/>
            <a:endCxn id="125" idx="0"/>
          </p:cNvCxnSpPr>
          <p:nvPr/>
        </p:nvCxnSpPr>
        <p:spPr>
          <a:xfrm>
            <a:off x="9934305" y="275805"/>
            <a:ext cx="0" cy="5869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다이아몬드 129"/>
          <p:cNvSpPr/>
          <p:nvPr/>
        </p:nvSpPr>
        <p:spPr>
          <a:xfrm>
            <a:off x="8791305" y="264757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아이템 지급에 필요한 인벤토리가 부족한가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31" name="직선 화살표 연결선 130"/>
          <p:cNvCxnSpPr>
            <a:cxnSpLocks/>
            <a:stCxn id="130" idx="2"/>
            <a:endCxn id="142" idx="0"/>
          </p:cNvCxnSpPr>
          <p:nvPr/>
        </p:nvCxnSpPr>
        <p:spPr>
          <a:xfrm>
            <a:off x="9934305" y="4012833"/>
            <a:ext cx="0" cy="716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cxnSpLocks/>
            <a:stCxn id="125" idx="2"/>
            <a:endCxn id="130" idx="0"/>
          </p:cNvCxnSpPr>
          <p:nvPr/>
        </p:nvCxnSpPr>
        <p:spPr>
          <a:xfrm>
            <a:off x="9934305" y="2228027"/>
            <a:ext cx="0" cy="4195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문서 104"/>
          <p:cNvSpPr/>
          <p:nvPr/>
        </p:nvSpPr>
        <p:spPr>
          <a:xfrm>
            <a:off x="11514910" y="2936506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Q5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37" name="직선 화살표 연결선 136"/>
          <p:cNvCxnSpPr>
            <a:cxnSpLocks/>
            <a:stCxn id="130" idx="3"/>
          </p:cNvCxnSpPr>
          <p:nvPr/>
        </p:nvCxnSpPr>
        <p:spPr>
          <a:xfrm>
            <a:off x="11077305" y="3330206"/>
            <a:ext cx="43760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모서리가 둥근 직사각형 3"/>
          <p:cNvSpPr/>
          <p:nvPr/>
        </p:nvSpPr>
        <p:spPr>
          <a:xfrm>
            <a:off x="9043853" y="6181311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수락 실패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2" name="문서 104"/>
          <p:cNvSpPr/>
          <p:nvPr/>
        </p:nvSpPr>
        <p:spPr>
          <a:xfrm>
            <a:off x="9077055" y="472969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Q6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45" name="직선 화살표 연결선 144"/>
          <p:cNvCxnSpPr>
            <a:cxnSpLocks/>
            <a:stCxn id="142" idx="2"/>
          </p:cNvCxnSpPr>
          <p:nvPr/>
        </p:nvCxnSpPr>
        <p:spPr>
          <a:xfrm>
            <a:off x="9934305" y="5465039"/>
            <a:ext cx="0" cy="7917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956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71904" y="500645"/>
            <a:ext cx="10091346" cy="6604176"/>
          </a:xfrm>
          <a:prstGeom prst="rect">
            <a:avLst/>
          </a:prstGeom>
          <a:solidFill>
            <a:srgbClr val="00B0F0">
              <a:alpha val="30000"/>
            </a:srgbClr>
          </a:solid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1904" y="1844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NPC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249811" y="1650466"/>
            <a:ext cx="9028726" cy="4882065"/>
          </a:xfrm>
          <a:prstGeom prst="rect">
            <a:avLst/>
          </a:prstGeom>
          <a:solidFill>
            <a:schemeClr val="accent6">
              <a:alpha val="30000"/>
            </a:schemeClr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49810" y="1196315"/>
            <a:ext cx="1926077" cy="9644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속성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76270" y="2345642"/>
            <a:ext cx="1731449" cy="733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아군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24421" y="2345642"/>
            <a:ext cx="1731449" cy="733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중립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72572" y="2340561"/>
            <a:ext cx="1731449" cy="733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공격불가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08757" y="2345642"/>
            <a:ext cx="1731449" cy="733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적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37039" y="3687562"/>
            <a:ext cx="8082907" cy="2312359"/>
          </a:xfrm>
          <a:prstGeom prst="rect">
            <a:avLst/>
          </a:prstGeom>
          <a:solidFill>
            <a:srgbClr val="7030A0">
              <a:alpha val="30000"/>
            </a:srgbClr>
          </a:solidFill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37040" y="3310540"/>
            <a:ext cx="1926077" cy="9644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수행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76270" y="4783720"/>
            <a:ext cx="1548735" cy="707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33787" y="4769641"/>
            <a:ext cx="1548735" cy="707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대화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48821" y="4769641"/>
            <a:ext cx="1548735" cy="707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상점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91304" y="4769641"/>
            <a:ext cx="1548735" cy="707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수리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1587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255595"/>
            <a:ext cx="5636525" cy="27432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75469" y="859537"/>
            <a:ext cx="3085585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kumimoji="1"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지역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2333" y="1842720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51079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99825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48571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2333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51079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99825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48571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2333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51079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899825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48571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38858" y="1255595"/>
            <a:ext cx="5636525" cy="2743200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14327" y="859537"/>
            <a:ext cx="3085585" cy="79211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kumimoji="1"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지역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41191" y="1842720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389937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738683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087429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41191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389937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738683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087429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041191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89937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738683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087429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모서리가 둥근 사각형 설명선[R] 31"/>
          <p:cNvSpPr/>
          <p:nvPr/>
        </p:nvSpPr>
        <p:spPr>
          <a:xfrm>
            <a:off x="5636525" y="-297180"/>
            <a:ext cx="1753412" cy="822960"/>
          </a:xfrm>
          <a:prstGeom prst="wedgeRoundRectCallout">
            <a:avLst>
              <a:gd name="adj1" fmla="val -7796"/>
              <a:gd name="adj2" fmla="val 20972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길잡이 퀘스트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1397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화살표 연결선 11"/>
          <p:cNvCxnSpPr>
            <a:stCxn id="4" idx="3"/>
          </p:cNvCxnSpPr>
          <p:nvPr/>
        </p:nvCxnSpPr>
        <p:spPr>
          <a:xfrm>
            <a:off x="1961388" y="668880"/>
            <a:ext cx="8309791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96477" y="272823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A-1</a:t>
            </a:r>
            <a:r>
              <a:rPr kumimoji="1"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78984" y="423084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중간보상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42993" y="272823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A-2</a:t>
            </a:r>
            <a:r>
              <a:rPr kumimoji="1"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25500" y="423084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중간보상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89509" y="272823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A-3</a:t>
            </a:r>
            <a:r>
              <a:rPr kumimoji="1"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72016" y="423084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직선 화살표 연결선 12"/>
          <p:cNvCxnSpPr>
            <a:stCxn id="14" idx="3"/>
          </p:cNvCxnSpPr>
          <p:nvPr/>
        </p:nvCxnSpPr>
        <p:spPr>
          <a:xfrm>
            <a:off x="1961388" y="2113632"/>
            <a:ext cx="1805940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96477" y="1717575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kumimoji="1"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78983" y="1867836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직선 화살표 연결선 16"/>
          <p:cNvCxnSpPr>
            <a:stCxn id="18" idx="3"/>
          </p:cNvCxnSpPr>
          <p:nvPr/>
        </p:nvCxnSpPr>
        <p:spPr>
          <a:xfrm>
            <a:off x="6671913" y="2113632"/>
            <a:ext cx="1805940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907002" y="1717575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kumimoji="1"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008233" y="5801783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>
            <a:stCxn id="21" idx="3"/>
          </p:cNvCxnSpPr>
          <p:nvPr/>
        </p:nvCxnSpPr>
        <p:spPr>
          <a:xfrm>
            <a:off x="1961388" y="3066792"/>
            <a:ext cx="1805940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96477" y="2670735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kumimoji="1"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78983" y="2820996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4" name="꺾인 연결선[E] 23"/>
          <p:cNvCxnSpPr>
            <a:endCxn id="21" idx="2"/>
          </p:cNvCxnSpPr>
          <p:nvPr/>
        </p:nvCxnSpPr>
        <p:spPr>
          <a:xfrm rot="10800000" flipV="1">
            <a:off x="1078934" y="3066791"/>
            <a:ext cx="2688395" cy="396057"/>
          </a:xfrm>
          <a:prstGeom prst="bentConnector4">
            <a:avLst>
              <a:gd name="adj1" fmla="val 1616"/>
              <a:gd name="adj2" fmla="val 356272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742351" y="5556402"/>
            <a:ext cx="1129472" cy="64185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시간</a:t>
            </a:r>
            <a:endParaRPr kumimoji="1"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080112" y="5035617"/>
            <a:ext cx="2455584" cy="209670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742351" y="6293375"/>
            <a:ext cx="1129472" cy="64185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장소</a:t>
            </a:r>
            <a:endParaRPr kumimoji="1"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426160" y="4669169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조건</a:t>
            </a:r>
            <a:endParaRPr kumimoji="1"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6535696" y="6051952"/>
            <a:ext cx="35381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6889509" y="5655895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돌발임무</a:t>
            </a:r>
            <a:endParaRPr kumimoji="1"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5" name="직선 화살표 연결선 34"/>
          <p:cNvCxnSpPr>
            <a:stCxn id="32" idx="3"/>
            <a:endCxn id="19" idx="1"/>
          </p:cNvCxnSpPr>
          <p:nvPr/>
        </p:nvCxnSpPr>
        <p:spPr>
          <a:xfrm flipV="1">
            <a:off x="8654420" y="6047579"/>
            <a:ext cx="353813" cy="4373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231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182880" y="713232"/>
            <a:ext cx="3145536" cy="3639312"/>
          </a:xfrm>
          <a:custGeom>
            <a:avLst/>
            <a:gdLst>
              <a:gd name="connsiteX0" fmla="*/ 1700784 w 3145536"/>
              <a:gd name="connsiteY0" fmla="*/ 0 h 3639312"/>
              <a:gd name="connsiteX1" fmla="*/ 1316736 w 3145536"/>
              <a:gd name="connsiteY1" fmla="*/ 18288 h 3639312"/>
              <a:gd name="connsiteX2" fmla="*/ 1097280 w 3145536"/>
              <a:gd name="connsiteY2" fmla="*/ 91440 h 3639312"/>
              <a:gd name="connsiteX3" fmla="*/ 1042416 w 3145536"/>
              <a:gd name="connsiteY3" fmla="*/ 128016 h 3639312"/>
              <a:gd name="connsiteX4" fmla="*/ 987552 w 3145536"/>
              <a:gd name="connsiteY4" fmla="*/ 146304 h 3639312"/>
              <a:gd name="connsiteX5" fmla="*/ 877824 w 3145536"/>
              <a:gd name="connsiteY5" fmla="*/ 219456 h 3639312"/>
              <a:gd name="connsiteX6" fmla="*/ 749808 w 3145536"/>
              <a:gd name="connsiteY6" fmla="*/ 292608 h 3639312"/>
              <a:gd name="connsiteX7" fmla="*/ 676656 w 3145536"/>
              <a:gd name="connsiteY7" fmla="*/ 402336 h 3639312"/>
              <a:gd name="connsiteX8" fmla="*/ 621792 w 3145536"/>
              <a:gd name="connsiteY8" fmla="*/ 530352 h 3639312"/>
              <a:gd name="connsiteX9" fmla="*/ 585216 w 3145536"/>
              <a:gd name="connsiteY9" fmla="*/ 658368 h 3639312"/>
              <a:gd name="connsiteX10" fmla="*/ 548640 w 3145536"/>
              <a:gd name="connsiteY10" fmla="*/ 731520 h 3639312"/>
              <a:gd name="connsiteX11" fmla="*/ 512064 w 3145536"/>
              <a:gd name="connsiteY11" fmla="*/ 841248 h 3639312"/>
              <a:gd name="connsiteX12" fmla="*/ 548640 w 3145536"/>
              <a:gd name="connsiteY12" fmla="*/ 1261872 h 3639312"/>
              <a:gd name="connsiteX13" fmla="*/ 585216 w 3145536"/>
              <a:gd name="connsiteY13" fmla="*/ 1371600 h 3639312"/>
              <a:gd name="connsiteX14" fmla="*/ 603504 w 3145536"/>
              <a:gd name="connsiteY14" fmla="*/ 1426464 h 3639312"/>
              <a:gd name="connsiteX15" fmla="*/ 566928 w 3145536"/>
              <a:gd name="connsiteY15" fmla="*/ 1645920 h 3639312"/>
              <a:gd name="connsiteX16" fmla="*/ 530352 w 3145536"/>
              <a:gd name="connsiteY16" fmla="*/ 1700784 h 3639312"/>
              <a:gd name="connsiteX17" fmla="*/ 512064 w 3145536"/>
              <a:gd name="connsiteY17" fmla="*/ 1755648 h 3639312"/>
              <a:gd name="connsiteX18" fmla="*/ 438912 w 3145536"/>
              <a:gd name="connsiteY18" fmla="*/ 1865376 h 3639312"/>
              <a:gd name="connsiteX19" fmla="*/ 365760 w 3145536"/>
              <a:gd name="connsiteY19" fmla="*/ 1975104 h 3639312"/>
              <a:gd name="connsiteX20" fmla="*/ 329184 w 3145536"/>
              <a:gd name="connsiteY20" fmla="*/ 2029968 h 3639312"/>
              <a:gd name="connsiteX21" fmla="*/ 237744 w 3145536"/>
              <a:gd name="connsiteY21" fmla="*/ 2194560 h 3639312"/>
              <a:gd name="connsiteX22" fmla="*/ 201168 w 3145536"/>
              <a:gd name="connsiteY22" fmla="*/ 2249424 h 3639312"/>
              <a:gd name="connsiteX23" fmla="*/ 164592 w 3145536"/>
              <a:gd name="connsiteY23" fmla="*/ 2304288 h 3639312"/>
              <a:gd name="connsiteX24" fmla="*/ 128016 w 3145536"/>
              <a:gd name="connsiteY24" fmla="*/ 2432304 h 3639312"/>
              <a:gd name="connsiteX25" fmla="*/ 91440 w 3145536"/>
              <a:gd name="connsiteY25" fmla="*/ 2505456 h 3639312"/>
              <a:gd name="connsiteX26" fmla="*/ 54864 w 3145536"/>
              <a:gd name="connsiteY26" fmla="*/ 2651760 h 3639312"/>
              <a:gd name="connsiteX27" fmla="*/ 36576 w 3145536"/>
              <a:gd name="connsiteY27" fmla="*/ 2724912 h 3639312"/>
              <a:gd name="connsiteX28" fmla="*/ 0 w 3145536"/>
              <a:gd name="connsiteY28" fmla="*/ 2852928 h 3639312"/>
              <a:gd name="connsiteX29" fmla="*/ 18288 w 3145536"/>
              <a:gd name="connsiteY29" fmla="*/ 3383280 h 3639312"/>
              <a:gd name="connsiteX30" fmla="*/ 36576 w 3145536"/>
              <a:gd name="connsiteY30" fmla="*/ 3438144 h 3639312"/>
              <a:gd name="connsiteX31" fmla="*/ 128016 w 3145536"/>
              <a:gd name="connsiteY31" fmla="*/ 3529584 h 3639312"/>
              <a:gd name="connsiteX32" fmla="*/ 201168 w 3145536"/>
              <a:gd name="connsiteY32" fmla="*/ 3584448 h 3639312"/>
              <a:gd name="connsiteX33" fmla="*/ 274320 w 3145536"/>
              <a:gd name="connsiteY33" fmla="*/ 3602736 h 3639312"/>
              <a:gd name="connsiteX34" fmla="*/ 384048 w 3145536"/>
              <a:gd name="connsiteY34" fmla="*/ 3639312 h 3639312"/>
              <a:gd name="connsiteX35" fmla="*/ 621792 w 3145536"/>
              <a:gd name="connsiteY35" fmla="*/ 3621024 h 3639312"/>
              <a:gd name="connsiteX36" fmla="*/ 768096 w 3145536"/>
              <a:gd name="connsiteY36" fmla="*/ 3566160 h 3639312"/>
              <a:gd name="connsiteX37" fmla="*/ 822960 w 3145536"/>
              <a:gd name="connsiteY37" fmla="*/ 3547872 h 3639312"/>
              <a:gd name="connsiteX38" fmla="*/ 932688 w 3145536"/>
              <a:gd name="connsiteY38" fmla="*/ 3438144 h 3639312"/>
              <a:gd name="connsiteX39" fmla="*/ 1024128 w 3145536"/>
              <a:gd name="connsiteY39" fmla="*/ 3328416 h 3639312"/>
              <a:gd name="connsiteX40" fmla="*/ 1042416 w 3145536"/>
              <a:gd name="connsiteY40" fmla="*/ 3273552 h 3639312"/>
              <a:gd name="connsiteX41" fmla="*/ 1115568 w 3145536"/>
              <a:gd name="connsiteY41" fmla="*/ 3163824 h 3639312"/>
              <a:gd name="connsiteX42" fmla="*/ 1152144 w 3145536"/>
              <a:gd name="connsiteY42" fmla="*/ 3108960 h 3639312"/>
              <a:gd name="connsiteX43" fmla="*/ 1188720 w 3145536"/>
              <a:gd name="connsiteY43" fmla="*/ 3035808 h 3639312"/>
              <a:gd name="connsiteX44" fmla="*/ 1207008 w 3145536"/>
              <a:gd name="connsiteY44" fmla="*/ 2980944 h 3639312"/>
              <a:gd name="connsiteX45" fmla="*/ 1243584 w 3145536"/>
              <a:gd name="connsiteY45" fmla="*/ 2926080 h 3639312"/>
              <a:gd name="connsiteX46" fmla="*/ 1261872 w 3145536"/>
              <a:gd name="connsiteY46" fmla="*/ 2871216 h 3639312"/>
              <a:gd name="connsiteX47" fmla="*/ 1298448 w 3145536"/>
              <a:gd name="connsiteY47" fmla="*/ 2816352 h 3639312"/>
              <a:gd name="connsiteX48" fmla="*/ 1316736 w 3145536"/>
              <a:gd name="connsiteY48" fmla="*/ 2761488 h 3639312"/>
              <a:gd name="connsiteX49" fmla="*/ 1353312 w 3145536"/>
              <a:gd name="connsiteY49" fmla="*/ 2706624 h 3639312"/>
              <a:gd name="connsiteX50" fmla="*/ 1389888 w 3145536"/>
              <a:gd name="connsiteY50" fmla="*/ 2615184 h 3639312"/>
              <a:gd name="connsiteX51" fmla="*/ 1463040 w 3145536"/>
              <a:gd name="connsiteY51" fmla="*/ 2505456 h 3639312"/>
              <a:gd name="connsiteX52" fmla="*/ 1499616 w 3145536"/>
              <a:gd name="connsiteY52" fmla="*/ 2450592 h 3639312"/>
              <a:gd name="connsiteX53" fmla="*/ 1536192 w 3145536"/>
              <a:gd name="connsiteY53" fmla="*/ 2395728 h 3639312"/>
              <a:gd name="connsiteX54" fmla="*/ 1591056 w 3145536"/>
              <a:gd name="connsiteY54" fmla="*/ 2359152 h 3639312"/>
              <a:gd name="connsiteX55" fmla="*/ 1664208 w 3145536"/>
              <a:gd name="connsiteY55" fmla="*/ 2249424 h 3639312"/>
              <a:gd name="connsiteX56" fmla="*/ 1773936 w 3145536"/>
              <a:gd name="connsiteY56" fmla="*/ 2157984 h 3639312"/>
              <a:gd name="connsiteX57" fmla="*/ 1938528 w 3145536"/>
              <a:gd name="connsiteY57" fmla="*/ 2048256 h 3639312"/>
              <a:gd name="connsiteX58" fmla="*/ 2011680 w 3145536"/>
              <a:gd name="connsiteY58" fmla="*/ 1993392 h 3639312"/>
              <a:gd name="connsiteX59" fmla="*/ 2066544 w 3145536"/>
              <a:gd name="connsiteY59" fmla="*/ 1975104 h 3639312"/>
              <a:gd name="connsiteX60" fmla="*/ 2176272 w 3145536"/>
              <a:gd name="connsiteY60" fmla="*/ 1901952 h 3639312"/>
              <a:gd name="connsiteX61" fmla="*/ 2231136 w 3145536"/>
              <a:gd name="connsiteY61" fmla="*/ 1865376 h 3639312"/>
              <a:gd name="connsiteX62" fmla="*/ 2286000 w 3145536"/>
              <a:gd name="connsiteY62" fmla="*/ 1828800 h 3639312"/>
              <a:gd name="connsiteX63" fmla="*/ 2414016 w 3145536"/>
              <a:gd name="connsiteY63" fmla="*/ 1755648 h 3639312"/>
              <a:gd name="connsiteX64" fmla="*/ 2596896 w 3145536"/>
              <a:gd name="connsiteY64" fmla="*/ 1645920 h 3639312"/>
              <a:gd name="connsiteX65" fmla="*/ 2743200 w 3145536"/>
              <a:gd name="connsiteY65" fmla="*/ 1481328 h 3639312"/>
              <a:gd name="connsiteX66" fmla="*/ 2798064 w 3145536"/>
              <a:gd name="connsiteY66" fmla="*/ 1408176 h 3639312"/>
              <a:gd name="connsiteX67" fmla="*/ 2871216 w 3145536"/>
              <a:gd name="connsiteY67" fmla="*/ 1261872 h 3639312"/>
              <a:gd name="connsiteX68" fmla="*/ 2907792 w 3145536"/>
              <a:gd name="connsiteY68" fmla="*/ 1152144 h 3639312"/>
              <a:gd name="connsiteX69" fmla="*/ 2980944 w 3145536"/>
              <a:gd name="connsiteY69" fmla="*/ 987552 h 3639312"/>
              <a:gd name="connsiteX70" fmla="*/ 2999232 w 3145536"/>
              <a:gd name="connsiteY70" fmla="*/ 932688 h 3639312"/>
              <a:gd name="connsiteX71" fmla="*/ 3017520 w 3145536"/>
              <a:gd name="connsiteY71" fmla="*/ 877824 h 3639312"/>
              <a:gd name="connsiteX72" fmla="*/ 3035808 w 3145536"/>
              <a:gd name="connsiteY72" fmla="*/ 804672 h 3639312"/>
              <a:gd name="connsiteX73" fmla="*/ 3072384 w 3145536"/>
              <a:gd name="connsiteY73" fmla="*/ 731520 h 3639312"/>
              <a:gd name="connsiteX74" fmla="*/ 3127248 w 3145536"/>
              <a:gd name="connsiteY74" fmla="*/ 512064 h 3639312"/>
              <a:gd name="connsiteX75" fmla="*/ 3145536 w 3145536"/>
              <a:gd name="connsiteY75" fmla="*/ 438912 h 3639312"/>
              <a:gd name="connsiteX76" fmla="*/ 3127248 w 3145536"/>
              <a:gd name="connsiteY76" fmla="*/ 237744 h 3639312"/>
              <a:gd name="connsiteX77" fmla="*/ 3035808 w 3145536"/>
              <a:gd name="connsiteY77" fmla="*/ 128016 h 3639312"/>
              <a:gd name="connsiteX78" fmla="*/ 2980944 w 3145536"/>
              <a:gd name="connsiteY78" fmla="*/ 91440 h 3639312"/>
              <a:gd name="connsiteX79" fmla="*/ 2871216 w 3145536"/>
              <a:gd name="connsiteY79" fmla="*/ 54864 h 3639312"/>
              <a:gd name="connsiteX80" fmla="*/ 2395728 w 3145536"/>
              <a:gd name="connsiteY80" fmla="*/ 73152 h 3639312"/>
              <a:gd name="connsiteX81" fmla="*/ 2304288 w 3145536"/>
              <a:gd name="connsiteY81" fmla="*/ 91440 h 3639312"/>
              <a:gd name="connsiteX82" fmla="*/ 1938528 w 3145536"/>
              <a:gd name="connsiteY82" fmla="*/ 73152 h 3639312"/>
              <a:gd name="connsiteX83" fmla="*/ 1828800 w 3145536"/>
              <a:gd name="connsiteY83" fmla="*/ 36576 h 3639312"/>
              <a:gd name="connsiteX84" fmla="*/ 1773936 w 3145536"/>
              <a:gd name="connsiteY84" fmla="*/ 18288 h 3639312"/>
              <a:gd name="connsiteX85" fmla="*/ 1700784 w 3145536"/>
              <a:gd name="connsiteY85" fmla="*/ 0 h 363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145536" h="3639312">
                <a:moveTo>
                  <a:pt x="1700784" y="0"/>
                </a:moveTo>
                <a:cubicBezTo>
                  <a:pt x="1572768" y="6096"/>
                  <a:pt x="1444217" y="5100"/>
                  <a:pt x="1316736" y="18288"/>
                </a:cubicBezTo>
                <a:cubicBezTo>
                  <a:pt x="1231324" y="27124"/>
                  <a:pt x="1168027" y="51013"/>
                  <a:pt x="1097280" y="91440"/>
                </a:cubicBezTo>
                <a:cubicBezTo>
                  <a:pt x="1078197" y="102345"/>
                  <a:pt x="1062075" y="118186"/>
                  <a:pt x="1042416" y="128016"/>
                </a:cubicBezTo>
                <a:cubicBezTo>
                  <a:pt x="1025174" y="136637"/>
                  <a:pt x="1004403" y="136942"/>
                  <a:pt x="987552" y="146304"/>
                </a:cubicBezTo>
                <a:cubicBezTo>
                  <a:pt x="949125" y="167652"/>
                  <a:pt x="917142" y="199797"/>
                  <a:pt x="877824" y="219456"/>
                </a:cubicBezTo>
                <a:cubicBezTo>
                  <a:pt x="785013" y="265862"/>
                  <a:pt x="827355" y="240910"/>
                  <a:pt x="749808" y="292608"/>
                </a:cubicBezTo>
                <a:cubicBezTo>
                  <a:pt x="725424" y="329184"/>
                  <a:pt x="687318" y="359690"/>
                  <a:pt x="676656" y="402336"/>
                </a:cubicBezTo>
                <a:cubicBezTo>
                  <a:pt x="653037" y="496811"/>
                  <a:pt x="672310" y="454575"/>
                  <a:pt x="621792" y="530352"/>
                </a:cubicBezTo>
                <a:cubicBezTo>
                  <a:pt x="612512" y="567473"/>
                  <a:pt x="600958" y="621637"/>
                  <a:pt x="585216" y="658368"/>
                </a:cubicBezTo>
                <a:cubicBezTo>
                  <a:pt x="574477" y="683426"/>
                  <a:pt x="558765" y="706208"/>
                  <a:pt x="548640" y="731520"/>
                </a:cubicBezTo>
                <a:cubicBezTo>
                  <a:pt x="534321" y="767317"/>
                  <a:pt x="512064" y="841248"/>
                  <a:pt x="512064" y="841248"/>
                </a:cubicBezTo>
                <a:cubicBezTo>
                  <a:pt x="518973" y="965613"/>
                  <a:pt x="512505" y="1129379"/>
                  <a:pt x="548640" y="1261872"/>
                </a:cubicBezTo>
                <a:cubicBezTo>
                  <a:pt x="558784" y="1299068"/>
                  <a:pt x="573024" y="1335024"/>
                  <a:pt x="585216" y="1371600"/>
                </a:cubicBezTo>
                <a:lnTo>
                  <a:pt x="603504" y="1426464"/>
                </a:lnTo>
                <a:cubicBezTo>
                  <a:pt x="597709" y="1478615"/>
                  <a:pt x="597566" y="1584644"/>
                  <a:pt x="566928" y="1645920"/>
                </a:cubicBezTo>
                <a:cubicBezTo>
                  <a:pt x="557098" y="1665579"/>
                  <a:pt x="540182" y="1681125"/>
                  <a:pt x="530352" y="1700784"/>
                </a:cubicBezTo>
                <a:cubicBezTo>
                  <a:pt x="521731" y="1718026"/>
                  <a:pt x="521426" y="1738797"/>
                  <a:pt x="512064" y="1755648"/>
                </a:cubicBezTo>
                <a:cubicBezTo>
                  <a:pt x="490716" y="1794075"/>
                  <a:pt x="463296" y="1828800"/>
                  <a:pt x="438912" y="1865376"/>
                </a:cubicBezTo>
                <a:lnTo>
                  <a:pt x="365760" y="1975104"/>
                </a:lnTo>
                <a:cubicBezTo>
                  <a:pt x="353568" y="1993392"/>
                  <a:pt x="336135" y="2009116"/>
                  <a:pt x="329184" y="2029968"/>
                </a:cubicBezTo>
                <a:cubicBezTo>
                  <a:pt x="296995" y="2126535"/>
                  <a:pt x="321589" y="2068792"/>
                  <a:pt x="237744" y="2194560"/>
                </a:cubicBezTo>
                <a:lnTo>
                  <a:pt x="201168" y="2249424"/>
                </a:lnTo>
                <a:lnTo>
                  <a:pt x="164592" y="2304288"/>
                </a:lnTo>
                <a:cubicBezTo>
                  <a:pt x="155312" y="2341409"/>
                  <a:pt x="143758" y="2395573"/>
                  <a:pt x="128016" y="2432304"/>
                </a:cubicBezTo>
                <a:cubicBezTo>
                  <a:pt x="117277" y="2457362"/>
                  <a:pt x="100061" y="2479593"/>
                  <a:pt x="91440" y="2505456"/>
                </a:cubicBezTo>
                <a:cubicBezTo>
                  <a:pt x="75544" y="2553145"/>
                  <a:pt x="67056" y="2602992"/>
                  <a:pt x="54864" y="2651760"/>
                </a:cubicBezTo>
                <a:cubicBezTo>
                  <a:pt x="48768" y="2676144"/>
                  <a:pt x="44524" y="2701067"/>
                  <a:pt x="36576" y="2724912"/>
                </a:cubicBezTo>
                <a:cubicBezTo>
                  <a:pt x="10340" y="2803621"/>
                  <a:pt x="22963" y="2761074"/>
                  <a:pt x="0" y="2852928"/>
                </a:cubicBezTo>
                <a:cubicBezTo>
                  <a:pt x="6096" y="3029712"/>
                  <a:pt x="7254" y="3206735"/>
                  <a:pt x="18288" y="3383280"/>
                </a:cubicBezTo>
                <a:cubicBezTo>
                  <a:pt x="19490" y="3402520"/>
                  <a:pt x="27955" y="3420902"/>
                  <a:pt x="36576" y="3438144"/>
                </a:cubicBezTo>
                <a:cubicBezTo>
                  <a:pt x="69088" y="3503168"/>
                  <a:pt x="71120" y="3488944"/>
                  <a:pt x="128016" y="3529584"/>
                </a:cubicBezTo>
                <a:cubicBezTo>
                  <a:pt x="152819" y="3547300"/>
                  <a:pt x="173906" y="3570817"/>
                  <a:pt x="201168" y="3584448"/>
                </a:cubicBezTo>
                <a:cubicBezTo>
                  <a:pt x="223649" y="3595688"/>
                  <a:pt x="250246" y="3595514"/>
                  <a:pt x="274320" y="3602736"/>
                </a:cubicBezTo>
                <a:cubicBezTo>
                  <a:pt x="311249" y="3613815"/>
                  <a:pt x="384048" y="3639312"/>
                  <a:pt x="384048" y="3639312"/>
                </a:cubicBezTo>
                <a:cubicBezTo>
                  <a:pt x="463296" y="3633216"/>
                  <a:pt x="542854" y="3630311"/>
                  <a:pt x="621792" y="3621024"/>
                </a:cubicBezTo>
                <a:cubicBezTo>
                  <a:pt x="699250" y="3611911"/>
                  <a:pt x="696480" y="3596853"/>
                  <a:pt x="768096" y="3566160"/>
                </a:cubicBezTo>
                <a:cubicBezTo>
                  <a:pt x="785815" y="3558566"/>
                  <a:pt x="804672" y="3553968"/>
                  <a:pt x="822960" y="3547872"/>
                </a:cubicBezTo>
                <a:cubicBezTo>
                  <a:pt x="859536" y="3511296"/>
                  <a:pt x="903995" y="3481183"/>
                  <a:pt x="932688" y="3438144"/>
                </a:cubicBezTo>
                <a:cubicBezTo>
                  <a:pt x="983610" y="3361761"/>
                  <a:pt x="953722" y="3398822"/>
                  <a:pt x="1024128" y="3328416"/>
                </a:cubicBezTo>
                <a:cubicBezTo>
                  <a:pt x="1030224" y="3310128"/>
                  <a:pt x="1033054" y="3290403"/>
                  <a:pt x="1042416" y="3273552"/>
                </a:cubicBezTo>
                <a:cubicBezTo>
                  <a:pt x="1063764" y="3235125"/>
                  <a:pt x="1091184" y="3200400"/>
                  <a:pt x="1115568" y="3163824"/>
                </a:cubicBezTo>
                <a:cubicBezTo>
                  <a:pt x="1127760" y="3145536"/>
                  <a:pt x="1142314" y="3128619"/>
                  <a:pt x="1152144" y="3108960"/>
                </a:cubicBezTo>
                <a:cubicBezTo>
                  <a:pt x="1164336" y="3084576"/>
                  <a:pt x="1177981" y="3060866"/>
                  <a:pt x="1188720" y="3035808"/>
                </a:cubicBezTo>
                <a:cubicBezTo>
                  <a:pt x="1196314" y="3018089"/>
                  <a:pt x="1198387" y="2998186"/>
                  <a:pt x="1207008" y="2980944"/>
                </a:cubicBezTo>
                <a:cubicBezTo>
                  <a:pt x="1216838" y="2961285"/>
                  <a:pt x="1233754" y="2945739"/>
                  <a:pt x="1243584" y="2926080"/>
                </a:cubicBezTo>
                <a:cubicBezTo>
                  <a:pt x="1252205" y="2908838"/>
                  <a:pt x="1253251" y="2888458"/>
                  <a:pt x="1261872" y="2871216"/>
                </a:cubicBezTo>
                <a:cubicBezTo>
                  <a:pt x="1271702" y="2851557"/>
                  <a:pt x="1288618" y="2836011"/>
                  <a:pt x="1298448" y="2816352"/>
                </a:cubicBezTo>
                <a:cubicBezTo>
                  <a:pt x="1307069" y="2799110"/>
                  <a:pt x="1308115" y="2778730"/>
                  <a:pt x="1316736" y="2761488"/>
                </a:cubicBezTo>
                <a:cubicBezTo>
                  <a:pt x="1326566" y="2741829"/>
                  <a:pt x="1343482" y="2726283"/>
                  <a:pt x="1353312" y="2706624"/>
                </a:cubicBezTo>
                <a:cubicBezTo>
                  <a:pt x="1367993" y="2677262"/>
                  <a:pt x="1374168" y="2644004"/>
                  <a:pt x="1389888" y="2615184"/>
                </a:cubicBezTo>
                <a:cubicBezTo>
                  <a:pt x="1410938" y="2576593"/>
                  <a:pt x="1438656" y="2542032"/>
                  <a:pt x="1463040" y="2505456"/>
                </a:cubicBezTo>
                <a:lnTo>
                  <a:pt x="1499616" y="2450592"/>
                </a:lnTo>
                <a:cubicBezTo>
                  <a:pt x="1511808" y="2432304"/>
                  <a:pt x="1517904" y="2407920"/>
                  <a:pt x="1536192" y="2395728"/>
                </a:cubicBezTo>
                <a:lnTo>
                  <a:pt x="1591056" y="2359152"/>
                </a:lnTo>
                <a:cubicBezTo>
                  <a:pt x="1615440" y="2322576"/>
                  <a:pt x="1627632" y="2273808"/>
                  <a:pt x="1664208" y="2249424"/>
                </a:cubicBezTo>
                <a:cubicBezTo>
                  <a:pt x="1860258" y="2118724"/>
                  <a:pt x="1562719" y="2322264"/>
                  <a:pt x="1773936" y="2157984"/>
                </a:cubicBezTo>
                <a:cubicBezTo>
                  <a:pt x="1938528" y="2029968"/>
                  <a:pt x="1828800" y="2130552"/>
                  <a:pt x="1938528" y="2048256"/>
                </a:cubicBezTo>
                <a:cubicBezTo>
                  <a:pt x="1962912" y="2029968"/>
                  <a:pt x="1985216" y="2008514"/>
                  <a:pt x="2011680" y="1993392"/>
                </a:cubicBezTo>
                <a:cubicBezTo>
                  <a:pt x="2028417" y="1983828"/>
                  <a:pt x="2049693" y="1984466"/>
                  <a:pt x="2066544" y="1975104"/>
                </a:cubicBezTo>
                <a:cubicBezTo>
                  <a:pt x="2104971" y="1953756"/>
                  <a:pt x="2139696" y="1926336"/>
                  <a:pt x="2176272" y="1901952"/>
                </a:cubicBezTo>
                <a:lnTo>
                  <a:pt x="2231136" y="1865376"/>
                </a:lnTo>
                <a:cubicBezTo>
                  <a:pt x="2249424" y="1853184"/>
                  <a:pt x="2266341" y="1838630"/>
                  <a:pt x="2286000" y="1828800"/>
                </a:cubicBezTo>
                <a:cubicBezTo>
                  <a:pt x="2507059" y="1718271"/>
                  <a:pt x="2233072" y="1859045"/>
                  <a:pt x="2414016" y="1755648"/>
                </a:cubicBezTo>
                <a:cubicBezTo>
                  <a:pt x="2481361" y="1717165"/>
                  <a:pt x="2537246" y="1705570"/>
                  <a:pt x="2596896" y="1645920"/>
                </a:cubicBezTo>
                <a:cubicBezTo>
                  <a:pt x="2760566" y="1482250"/>
                  <a:pt x="2661614" y="1595548"/>
                  <a:pt x="2743200" y="1481328"/>
                </a:cubicBezTo>
                <a:cubicBezTo>
                  <a:pt x="2760916" y="1456525"/>
                  <a:pt x="2782706" y="1434504"/>
                  <a:pt x="2798064" y="1408176"/>
                </a:cubicBezTo>
                <a:cubicBezTo>
                  <a:pt x="2825537" y="1361079"/>
                  <a:pt x="2853974" y="1313598"/>
                  <a:pt x="2871216" y="1261872"/>
                </a:cubicBezTo>
                <a:cubicBezTo>
                  <a:pt x="2883408" y="1225296"/>
                  <a:pt x="2886406" y="1184223"/>
                  <a:pt x="2907792" y="1152144"/>
                </a:cubicBezTo>
                <a:cubicBezTo>
                  <a:pt x="2965754" y="1065201"/>
                  <a:pt x="2937417" y="1118132"/>
                  <a:pt x="2980944" y="987552"/>
                </a:cubicBezTo>
                <a:lnTo>
                  <a:pt x="2999232" y="932688"/>
                </a:lnTo>
                <a:cubicBezTo>
                  <a:pt x="3005328" y="914400"/>
                  <a:pt x="3012845" y="896526"/>
                  <a:pt x="3017520" y="877824"/>
                </a:cubicBezTo>
                <a:cubicBezTo>
                  <a:pt x="3023616" y="853440"/>
                  <a:pt x="3026983" y="828206"/>
                  <a:pt x="3035808" y="804672"/>
                </a:cubicBezTo>
                <a:cubicBezTo>
                  <a:pt x="3045380" y="779146"/>
                  <a:pt x="3063763" y="757383"/>
                  <a:pt x="3072384" y="731520"/>
                </a:cubicBezTo>
                <a:lnTo>
                  <a:pt x="3127248" y="512064"/>
                </a:lnTo>
                <a:lnTo>
                  <a:pt x="3145536" y="438912"/>
                </a:lnTo>
                <a:cubicBezTo>
                  <a:pt x="3139440" y="371856"/>
                  <a:pt x="3141356" y="303582"/>
                  <a:pt x="3127248" y="237744"/>
                </a:cubicBezTo>
                <a:cubicBezTo>
                  <a:pt x="3120993" y="208556"/>
                  <a:pt x="3053653" y="142887"/>
                  <a:pt x="3035808" y="128016"/>
                </a:cubicBezTo>
                <a:cubicBezTo>
                  <a:pt x="3018923" y="113945"/>
                  <a:pt x="3001029" y="100367"/>
                  <a:pt x="2980944" y="91440"/>
                </a:cubicBezTo>
                <a:cubicBezTo>
                  <a:pt x="2945712" y="75782"/>
                  <a:pt x="2871216" y="54864"/>
                  <a:pt x="2871216" y="54864"/>
                </a:cubicBezTo>
                <a:cubicBezTo>
                  <a:pt x="2712720" y="60960"/>
                  <a:pt x="2554012" y="62940"/>
                  <a:pt x="2395728" y="73152"/>
                </a:cubicBezTo>
                <a:cubicBezTo>
                  <a:pt x="2364709" y="75153"/>
                  <a:pt x="2335372" y="91440"/>
                  <a:pt x="2304288" y="91440"/>
                </a:cubicBezTo>
                <a:cubicBezTo>
                  <a:pt x="2182216" y="91440"/>
                  <a:pt x="2060448" y="79248"/>
                  <a:pt x="1938528" y="73152"/>
                </a:cubicBezTo>
                <a:lnTo>
                  <a:pt x="1828800" y="36576"/>
                </a:lnTo>
                <a:cubicBezTo>
                  <a:pt x="1810512" y="30480"/>
                  <a:pt x="1793213" y="18288"/>
                  <a:pt x="1773936" y="18288"/>
                </a:cubicBezTo>
                <a:lnTo>
                  <a:pt x="1700784" y="0"/>
                </a:lnTo>
                <a:close/>
              </a:path>
            </a:pathLst>
          </a:cu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048256" y="987552"/>
            <a:ext cx="987552" cy="9875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7" name="구부러진 연결선[U] 6"/>
          <p:cNvCxnSpPr>
            <a:endCxn id="10" idx="1"/>
          </p:cNvCxnSpPr>
          <p:nvPr/>
        </p:nvCxnSpPr>
        <p:spPr>
          <a:xfrm>
            <a:off x="2724912" y="1316736"/>
            <a:ext cx="1732728" cy="12700"/>
          </a:xfrm>
          <a:prstGeom prst="curved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457640" y="920679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돌발임무</a:t>
            </a:r>
            <a:endParaRPr kumimoji="1" lang="en-US" altLang="ko-K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등장</a:t>
            </a:r>
            <a:endParaRPr kumimoji="1" lang="en-US" altLang="ko-K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57640" y="3529584"/>
            <a:ext cx="1764911" cy="65836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플레이어</a:t>
            </a:r>
            <a:endParaRPr kumimoji="1" lang="en-US" altLang="ko-KR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해당 </a:t>
            </a:r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구역</a:t>
            </a:r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진입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직선 화살표 연결선 11"/>
          <p:cNvCxnSpPr>
            <a:endCxn id="11" idx="0"/>
          </p:cNvCxnSpPr>
          <p:nvPr/>
        </p:nvCxnSpPr>
        <p:spPr>
          <a:xfrm>
            <a:off x="5340096" y="2992953"/>
            <a:ext cx="0" cy="53663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999672" y="890382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배정</a:t>
            </a:r>
            <a:endParaRPr kumimoji="1" lang="en-US" altLang="ko-K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457640" y="2200839"/>
            <a:ext cx="1764911" cy="7921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인스턴트</a:t>
            </a:r>
            <a:endParaRPr kumimoji="1" lang="en-US" altLang="ko-K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필드 생성</a:t>
            </a:r>
            <a:endParaRPr kumimoji="1" lang="en-US" altLang="ko-K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1" name="직선 화살표 연결선 30"/>
          <p:cNvCxnSpPr>
            <a:stCxn id="10" idx="2"/>
            <a:endCxn id="30" idx="0"/>
          </p:cNvCxnSpPr>
          <p:nvPr/>
        </p:nvCxnSpPr>
        <p:spPr>
          <a:xfrm>
            <a:off x="5340096" y="1712793"/>
            <a:ext cx="0" cy="48804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[E] 36"/>
          <p:cNvCxnSpPr>
            <a:stCxn id="11" idx="3"/>
            <a:endCxn id="15" idx="1"/>
          </p:cNvCxnSpPr>
          <p:nvPr/>
        </p:nvCxnSpPr>
        <p:spPr>
          <a:xfrm flipV="1">
            <a:off x="6222551" y="1286439"/>
            <a:ext cx="777121" cy="2572329"/>
          </a:xfrm>
          <a:prstGeom prst="bentConnector3">
            <a:avLst>
              <a:gd name="adj1" fmla="val 5000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6999672" y="2136831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클리어</a:t>
            </a:r>
            <a:endParaRPr kumimoji="1" lang="en-US" altLang="ko-K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2" name="직선 화살표 연결선 41"/>
          <p:cNvCxnSpPr>
            <a:stCxn id="15" idx="2"/>
            <a:endCxn id="41" idx="0"/>
          </p:cNvCxnSpPr>
          <p:nvPr/>
        </p:nvCxnSpPr>
        <p:spPr>
          <a:xfrm>
            <a:off x="7882128" y="1682496"/>
            <a:ext cx="0" cy="4543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6999672" y="3529584"/>
            <a:ext cx="1764911" cy="65836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레벨에 따른 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7" name="직선 화살표 연결선 46"/>
          <p:cNvCxnSpPr>
            <a:stCxn id="41" idx="2"/>
            <a:endCxn id="46" idx="0"/>
          </p:cNvCxnSpPr>
          <p:nvPr/>
        </p:nvCxnSpPr>
        <p:spPr>
          <a:xfrm>
            <a:off x="7882128" y="2928945"/>
            <a:ext cx="0" cy="60063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 설명선[R] 15"/>
          <p:cNvSpPr/>
          <p:nvPr/>
        </p:nvSpPr>
        <p:spPr>
          <a:xfrm>
            <a:off x="1371570" y="4187952"/>
            <a:ext cx="1680972" cy="647700"/>
          </a:xfrm>
          <a:prstGeom prst="wedgeRectCallout">
            <a:avLst>
              <a:gd name="adj1" fmla="val -54308"/>
              <a:gd name="adj2" fmla="val -24587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지역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사각형 설명선[R] 16"/>
          <p:cNvSpPr/>
          <p:nvPr/>
        </p:nvSpPr>
        <p:spPr>
          <a:xfrm>
            <a:off x="2840033" y="-71628"/>
            <a:ext cx="1680972" cy="647700"/>
          </a:xfrm>
          <a:prstGeom prst="wedgeRectCallout">
            <a:avLst>
              <a:gd name="adj1" fmla="val -77322"/>
              <a:gd name="adj2" fmla="val 19394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구역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13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 rot="2570022">
            <a:off x="3004556" y="432087"/>
            <a:ext cx="5794480" cy="6704079"/>
          </a:xfrm>
          <a:custGeom>
            <a:avLst/>
            <a:gdLst>
              <a:gd name="connsiteX0" fmla="*/ 1700784 w 3145536"/>
              <a:gd name="connsiteY0" fmla="*/ 0 h 3639312"/>
              <a:gd name="connsiteX1" fmla="*/ 1316736 w 3145536"/>
              <a:gd name="connsiteY1" fmla="*/ 18288 h 3639312"/>
              <a:gd name="connsiteX2" fmla="*/ 1097280 w 3145536"/>
              <a:gd name="connsiteY2" fmla="*/ 91440 h 3639312"/>
              <a:gd name="connsiteX3" fmla="*/ 1042416 w 3145536"/>
              <a:gd name="connsiteY3" fmla="*/ 128016 h 3639312"/>
              <a:gd name="connsiteX4" fmla="*/ 987552 w 3145536"/>
              <a:gd name="connsiteY4" fmla="*/ 146304 h 3639312"/>
              <a:gd name="connsiteX5" fmla="*/ 877824 w 3145536"/>
              <a:gd name="connsiteY5" fmla="*/ 219456 h 3639312"/>
              <a:gd name="connsiteX6" fmla="*/ 749808 w 3145536"/>
              <a:gd name="connsiteY6" fmla="*/ 292608 h 3639312"/>
              <a:gd name="connsiteX7" fmla="*/ 676656 w 3145536"/>
              <a:gd name="connsiteY7" fmla="*/ 402336 h 3639312"/>
              <a:gd name="connsiteX8" fmla="*/ 621792 w 3145536"/>
              <a:gd name="connsiteY8" fmla="*/ 530352 h 3639312"/>
              <a:gd name="connsiteX9" fmla="*/ 585216 w 3145536"/>
              <a:gd name="connsiteY9" fmla="*/ 658368 h 3639312"/>
              <a:gd name="connsiteX10" fmla="*/ 548640 w 3145536"/>
              <a:gd name="connsiteY10" fmla="*/ 731520 h 3639312"/>
              <a:gd name="connsiteX11" fmla="*/ 512064 w 3145536"/>
              <a:gd name="connsiteY11" fmla="*/ 841248 h 3639312"/>
              <a:gd name="connsiteX12" fmla="*/ 548640 w 3145536"/>
              <a:gd name="connsiteY12" fmla="*/ 1261872 h 3639312"/>
              <a:gd name="connsiteX13" fmla="*/ 585216 w 3145536"/>
              <a:gd name="connsiteY13" fmla="*/ 1371600 h 3639312"/>
              <a:gd name="connsiteX14" fmla="*/ 603504 w 3145536"/>
              <a:gd name="connsiteY14" fmla="*/ 1426464 h 3639312"/>
              <a:gd name="connsiteX15" fmla="*/ 566928 w 3145536"/>
              <a:gd name="connsiteY15" fmla="*/ 1645920 h 3639312"/>
              <a:gd name="connsiteX16" fmla="*/ 530352 w 3145536"/>
              <a:gd name="connsiteY16" fmla="*/ 1700784 h 3639312"/>
              <a:gd name="connsiteX17" fmla="*/ 512064 w 3145536"/>
              <a:gd name="connsiteY17" fmla="*/ 1755648 h 3639312"/>
              <a:gd name="connsiteX18" fmla="*/ 438912 w 3145536"/>
              <a:gd name="connsiteY18" fmla="*/ 1865376 h 3639312"/>
              <a:gd name="connsiteX19" fmla="*/ 365760 w 3145536"/>
              <a:gd name="connsiteY19" fmla="*/ 1975104 h 3639312"/>
              <a:gd name="connsiteX20" fmla="*/ 329184 w 3145536"/>
              <a:gd name="connsiteY20" fmla="*/ 2029968 h 3639312"/>
              <a:gd name="connsiteX21" fmla="*/ 237744 w 3145536"/>
              <a:gd name="connsiteY21" fmla="*/ 2194560 h 3639312"/>
              <a:gd name="connsiteX22" fmla="*/ 201168 w 3145536"/>
              <a:gd name="connsiteY22" fmla="*/ 2249424 h 3639312"/>
              <a:gd name="connsiteX23" fmla="*/ 164592 w 3145536"/>
              <a:gd name="connsiteY23" fmla="*/ 2304288 h 3639312"/>
              <a:gd name="connsiteX24" fmla="*/ 128016 w 3145536"/>
              <a:gd name="connsiteY24" fmla="*/ 2432304 h 3639312"/>
              <a:gd name="connsiteX25" fmla="*/ 91440 w 3145536"/>
              <a:gd name="connsiteY25" fmla="*/ 2505456 h 3639312"/>
              <a:gd name="connsiteX26" fmla="*/ 54864 w 3145536"/>
              <a:gd name="connsiteY26" fmla="*/ 2651760 h 3639312"/>
              <a:gd name="connsiteX27" fmla="*/ 36576 w 3145536"/>
              <a:gd name="connsiteY27" fmla="*/ 2724912 h 3639312"/>
              <a:gd name="connsiteX28" fmla="*/ 0 w 3145536"/>
              <a:gd name="connsiteY28" fmla="*/ 2852928 h 3639312"/>
              <a:gd name="connsiteX29" fmla="*/ 18288 w 3145536"/>
              <a:gd name="connsiteY29" fmla="*/ 3383280 h 3639312"/>
              <a:gd name="connsiteX30" fmla="*/ 36576 w 3145536"/>
              <a:gd name="connsiteY30" fmla="*/ 3438144 h 3639312"/>
              <a:gd name="connsiteX31" fmla="*/ 128016 w 3145536"/>
              <a:gd name="connsiteY31" fmla="*/ 3529584 h 3639312"/>
              <a:gd name="connsiteX32" fmla="*/ 201168 w 3145536"/>
              <a:gd name="connsiteY32" fmla="*/ 3584448 h 3639312"/>
              <a:gd name="connsiteX33" fmla="*/ 274320 w 3145536"/>
              <a:gd name="connsiteY33" fmla="*/ 3602736 h 3639312"/>
              <a:gd name="connsiteX34" fmla="*/ 384048 w 3145536"/>
              <a:gd name="connsiteY34" fmla="*/ 3639312 h 3639312"/>
              <a:gd name="connsiteX35" fmla="*/ 621792 w 3145536"/>
              <a:gd name="connsiteY35" fmla="*/ 3621024 h 3639312"/>
              <a:gd name="connsiteX36" fmla="*/ 768096 w 3145536"/>
              <a:gd name="connsiteY36" fmla="*/ 3566160 h 3639312"/>
              <a:gd name="connsiteX37" fmla="*/ 822960 w 3145536"/>
              <a:gd name="connsiteY37" fmla="*/ 3547872 h 3639312"/>
              <a:gd name="connsiteX38" fmla="*/ 932688 w 3145536"/>
              <a:gd name="connsiteY38" fmla="*/ 3438144 h 3639312"/>
              <a:gd name="connsiteX39" fmla="*/ 1024128 w 3145536"/>
              <a:gd name="connsiteY39" fmla="*/ 3328416 h 3639312"/>
              <a:gd name="connsiteX40" fmla="*/ 1042416 w 3145536"/>
              <a:gd name="connsiteY40" fmla="*/ 3273552 h 3639312"/>
              <a:gd name="connsiteX41" fmla="*/ 1115568 w 3145536"/>
              <a:gd name="connsiteY41" fmla="*/ 3163824 h 3639312"/>
              <a:gd name="connsiteX42" fmla="*/ 1152144 w 3145536"/>
              <a:gd name="connsiteY42" fmla="*/ 3108960 h 3639312"/>
              <a:gd name="connsiteX43" fmla="*/ 1188720 w 3145536"/>
              <a:gd name="connsiteY43" fmla="*/ 3035808 h 3639312"/>
              <a:gd name="connsiteX44" fmla="*/ 1207008 w 3145536"/>
              <a:gd name="connsiteY44" fmla="*/ 2980944 h 3639312"/>
              <a:gd name="connsiteX45" fmla="*/ 1243584 w 3145536"/>
              <a:gd name="connsiteY45" fmla="*/ 2926080 h 3639312"/>
              <a:gd name="connsiteX46" fmla="*/ 1261872 w 3145536"/>
              <a:gd name="connsiteY46" fmla="*/ 2871216 h 3639312"/>
              <a:gd name="connsiteX47" fmla="*/ 1298448 w 3145536"/>
              <a:gd name="connsiteY47" fmla="*/ 2816352 h 3639312"/>
              <a:gd name="connsiteX48" fmla="*/ 1316736 w 3145536"/>
              <a:gd name="connsiteY48" fmla="*/ 2761488 h 3639312"/>
              <a:gd name="connsiteX49" fmla="*/ 1353312 w 3145536"/>
              <a:gd name="connsiteY49" fmla="*/ 2706624 h 3639312"/>
              <a:gd name="connsiteX50" fmla="*/ 1389888 w 3145536"/>
              <a:gd name="connsiteY50" fmla="*/ 2615184 h 3639312"/>
              <a:gd name="connsiteX51" fmla="*/ 1463040 w 3145536"/>
              <a:gd name="connsiteY51" fmla="*/ 2505456 h 3639312"/>
              <a:gd name="connsiteX52" fmla="*/ 1499616 w 3145536"/>
              <a:gd name="connsiteY52" fmla="*/ 2450592 h 3639312"/>
              <a:gd name="connsiteX53" fmla="*/ 1536192 w 3145536"/>
              <a:gd name="connsiteY53" fmla="*/ 2395728 h 3639312"/>
              <a:gd name="connsiteX54" fmla="*/ 1591056 w 3145536"/>
              <a:gd name="connsiteY54" fmla="*/ 2359152 h 3639312"/>
              <a:gd name="connsiteX55" fmla="*/ 1664208 w 3145536"/>
              <a:gd name="connsiteY55" fmla="*/ 2249424 h 3639312"/>
              <a:gd name="connsiteX56" fmla="*/ 1773936 w 3145536"/>
              <a:gd name="connsiteY56" fmla="*/ 2157984 h 3639312"/>
              <a:gd name="connsiteX57" fmla="*/ 1938528 w 3145536"/>
              <a:gd name="connsiteY57" fmla="*/ 2048256 h 3639312"/>
              <a:gd name="connsiteX58" fmla="*/ 2011680 w 3145536"/>
              <a:gd name="connsiteY58" fmla="*/ 1993392 h 3639312"/>
              <a:gd name="connsiteX59" fmla="*/ 2066544 w 3145536"/>
              <a:gd name="connsiteY59" fmla="*/ 1975104 h 3639312"/>
              <a:gd name="connsiteX60" fmla="*/ 2176272 w 3145536"/>
              <a:gd name="connsiteY60" fmla="*/ 1901952 h 3639312"/>
              <a:gd name="connsiteX61" fmla="*/ 2231136 w 3145536"/>
              <a:gd name="connsiteY61" fmla="*/ 1865376 h 3639312"/>
              <a:gd name="connsiteX62" fmla="*/ 2286000 w 3145536"/>
              <a:gd name="connsiteY62" fmla="*/ 1828800 h 3639312"/>
              <a:gd name="connsiteX63" fmla="*/ 2414016 w 3145536"/>
              <a:gd name="connsiteY63" fmla="*/ 1755648 h 3639312"/>
              <a:gd name="connsiteX64" fmla="*/ 2596896 w 3145536"/>
              <a:gd name="connsiteY64" fmla="*/ 1645920 h 3639312"/>
              <a:gd name="connsiteX65" fmla="*/ 2743200 w 3145536"/>
              <a:gd name="connsiteY65" fmla="*/ 1481328 h 3639312"/>
              <a:gd name="connsiteX66" fmla="*/ 2798064 w 3145536"/>
              <a:gd name="connsiteY66" fmla="*/ 1408176 h 3639312"/>
              <a:gd name="connsiteX67" fmla="*/ 2871216 w 3145536"/>
              <a:gd name="connsiteY67" fmla="*/ 1261872 h 3639312"/>
              <a:gd name="connsiteX68" fmla="*/ 2907792 w 3145536"/>
              <a:gd name="connsiteY68" fmla="*/ 1152144 h 3639312"/>
              <a:gd name="connsiteX69" fmla="*/ 2980944 w 3145536"/>
              <a:gd name="connsiteY69" fmla="*/ 987552 h 3639312"/>
              <a:gd name="connsiteX70" fmla="*/ 2999232 w 3145536"/>
              <a:gd name="connsiteY70" fmla="*/ 932688 h 3639312"/>
              <a:gd name="connsiteX71" fmla="*/ 3017520 w 3145536"/>
              <a:gd name="connsiteY71" fmla="*/ 877824 h 3639312"/>
              <a:gd name="connsiteX72" fmla="*/ 3035808 w 3145536"/>
              <a:gd name="connsiteY72" fmla="*/ 804672 h 3639312"/>
              <a:gd name="connsiteX73" fmla="*/ 3072384 w 3145536"/>
              <a:gd name="connsiteY73" fmla="*/ 731520 h 3639312"/>
              <a:gd name="connsiteX74" fmla="*/ 3127248 w 3145536"/>
              <a:gd name="connsiteY74" fmla="*/ 512064 h 3639312"/>
              <a:gd name="connsiteX75" fmla="*/ 3145536 w 3145536"/>
              <a:gd name="connsiteY75" fmla="*/ 438912 h 3639312"/>
              <a:gd name="connsiteX76" fmla="*/ 3127248 w 3145536"/>
              <a:gd name="connsiteY76" fmla="*/ 237744 h 3639312"/>
              <a:gd name="connsiteX77" fmla="*/ 3035808 w 3145536"/>
              <a:gd name="connsiteY77" fmla="*/ 128016 h 3639312"/>
              <a:gd name="connsiteX78" fmla="*/ 2980944 w 3145536"/>
              <a:gd name="connsiteY78" fmla="*/ 91440 h 3639312"/>
              <a:gd name="connsiteX79" fmla="*/ 2871216 w 3145536"/>
              <a:gd name="connsiteY79" fmla="*/ 54864 h 3639312"/>
              <a:gd name="connsiteX80" fmla="*/ 2395728 w 3145536"/>
              <a:gd name="connsiteY80" fmla="*/ 73152 h 3639312"/>
              <a:gd name="connsiteX81" fmla="*/ 2304288 w 3145536"/>
              <a:gd name="connsiteY81" fmla="*/ 91440 h 3639312"/>
              <a:gd name="connsiteX82" fmla="*/ 1938528 w 3145536"/>
              <a:gd name="connsiteY82" fmla="*/ 73152 h 3639312"/>
              <a:gd name="connsiteX83" fmla="*/ 1828800 w 3145536"/>
              <a:gd name="connsiteY83" fmla="*/ 36576 h 3639312"/>
              <a:gd name="connsiteX84" fmla="*/ 1773936 w 3145536"/>
              <a:gd name="connsiteY84" fmla="*/ 18288 h 3639312"/>
              <a:gd name="connsiteX85" fmla="*/ 1700784 w 3145536"/>
              <a:gd name="connsiteY85" fmla="*/ 0 h 363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145536" h="3639312">
                <a:moveTo>
                  <a:pt x="1700784" y="0"/>
                </a:moveTo>
                <a:cubicBezTo>
                  <a:pt x="1572768" y="6096"/>
                  <a:pt x="1444217" y="5100"/>
                  <a:pt x="1316736" y="18288"/>
                </a:cubicBezTo>
                <a:cubicBezTo>
                  <a:pt x="1231324" y="27124"/>
                  <a:pt x="1168027" y="51013"/>
                  <a:pt x="1097280" y="91440"/>
                </a:cubicBezTo>
                <a:cubicBezTo>
                  <a:pt x="1078197" y="102345"/>
                  <a:pt x="1062075" y="118186"/>
                  <a:pt x="1042416" y="128016"/>
                </a:cubicBezTo>
                <a:cubicBezTo>
                  <a:pt x="1025174" y="136637"/>
                  <a:pt x="1004403" y="136942"/>
                  <a:pt x="987552" y="146304"/>
                </a:cubicBezTo>
                <a:cubicBezTo>
                  <a:pt x="949125" y="167652"/>
                  <a:pt x="917142" y="199797"/>
                  <a:pt x="877824" y="219456"/>
                </a:cubicBezTo>
                <a:cubicBezTo>
                  <a:pt x="785013" y="265862"/>
                  <a:pt x="827355" y="240910"/>
                  <a:pt x="749808" y="292608"/>
                </a:cubicBezTo>
                <a:cubicBezTo>
                  <a:pt x="725424" y="329184"/>
                  <a:pt x="687318" y="359690"/>
                  <a:pt x="676656" y="402336"/>
                </a:cubicBezTo>
                <a:cubicBezTo>
                  <a:pt x="653037" y="496811"/>
                  <a:pt x="672310" y="454575"/>
                  <a:pt x="621792" y="530352"/>
                </a:cubicBezTo>
                <a:cubicBezTo>
                  <a:pt x="612512" y="567473"/>
                  <a:pt x="600958" y="621637"/>
                  <a:pt x="585216" y="658368"/>
                </a:cubicBezTo>
                <a:cubicBezTo>
                  <a:pt x="574477" y="683426"/>
                  <a:pt x="558765" y="706208"/>
                  <a:pt x="548640" y="731520"/>
                </a:cubicBezTo>
                <a:cubicBezTo>
                  <a:pt x="534321" y="767317"/>
                  <a:pt x="512064" y="841248"/>
                  <a:pt x="512064" y="841248"/>
                </a:cubicBezTo>
                <a:cubicBezTo>
                  <a:pt x="518973" y="965613"/>
                  <a:pt x="512505" y="1129379"/>
                  <a:pt x="548640" y="1261872"/>
                </a:cubicBezTo>
                <a:cubicBezTo>
                  <a:pt x="558784" y="1299068"/>
                  <a:pt x="573024" y="1335024"/>
                  <a:pt x="585216" y="1371600"/>
                </a:cubicBezTo>
                <a:lnTo>
                  <a:pt x="603504" y="1426464"/>
                </a:lnTo>
                <a:cubicBezTo>
                  <a:pt x="597709" y="1478615"/>
                  <a:pt x="597566" y="1584644"/>
                  <a:pt x="566928" y="1645920"/>
                </a:cubicBezTo>
                <a:cubicBezTo>
                  <a:pt x="557098" y="1665579"/>
                  <a:pt x="540182" y="1681125"/>
                  <a:pt x="530352" y="1700784"/>
                </a:cubicBezTo>
                <a:cubicBezTo>
                  <a:pt x="521731" y="1718026"/>
                  <a:pt x="521426" y="1738797"/>
                  <a:pt x="512064" y="1755648"/>
                </a:cubicBezTo>
                <a:cubicBezTo>
                  <a:pt x="490716" y="1794075"/>
                  <a:pt x="463296" y="1828800"/>
                  <a:pt x="438912" y="1865376"/>
                </a:cubicBezTo>
                <a:lnTo>
                  <a:pt x="365760" y="1975104"/>
                </a:lnTo>
                <a:cubicBezTo>
                  <a:pt x="353568" y="1993392"/>
                  <a:pt x="336135" y="2009116"/>
                  <a:pt x="329184" y="2029968"/>
                </a:cubicBezTo>
                <a:cubicBezTo>
                  <a:pt x="296995" y="2126535"/>
                  <a:pt x="321589" y="2068792"/>
                  <a:pt x="237744" y="2194560"/>
                </a:cubicBezTo>
                <a:lnTo>
                  <a:pt x="201168" y="2249424"/>
                </a:lnTo>
                <a:lnTo>
                  <a:pt x="164592" y="2304288"/>
                </a:lnTo>
                <a:cubicBezTo>
                  <a:pt x="155312" y="2341409"/>
                  <a:pt x="143758" y="2395573"/>
                  <a:pt x="128016" y="2432304"/>
                </a:cubicBezTo>
                <a:cubicBezTo>
                  <a:pt x="117277" y="2457362"/>
                  <a:pt x="100061" y="2479593"/>
                  <a:pt x="91440" y="2505456"/>
                </a:cubicBezTo>
                <a:cubicBezTo>
                  <a:pt x="75544" y="2553145"/>
                  <a:pt x="67056" y="2602992"/>
                  <a:pt x="54864" y="2651760"/>
                </a:cubicBezTo>
                <a:cubicBezTo>
                  <a:pt x="48768" y="2676144"/>
                  <a:pt x="44524" y="2701067"/>
                  <a:pt x="36576" y="2724912"/>
                </a:cubicBezTo>
                <a:cubicBezTo>
                  <a:pt x="10340" y="2803621"/>
                  <a:pt x="22963" y="2761074"/>
                  <a:pt x="0" y="2852928"/>
                </a:cubicBezTo>
                <a:cubicBezTo>
                  <a:pt x="6096" y="3029712"/>
                  <a:pt x="7254" y="3206735"/>
                  <a:pt x="18288" y="3383280"/>
                </a:cubicBezTo>
                <a:cubicBezTo>
                  <a:pt x="19490" y="3402520"/>
                  <a:pt x="27955" y="3420902"/>
                  <a:pt x="36576" y="3438144"/>
                </a:cubicBezTo>
                <a:cubicBezTo>
                  <a:pt x="69088" y="3503168"/>
                  <a:pt x="71120" y="3488944"/>
                  <a:pt x="128016" y="3529584"/>
                </a:cubicBezTo>
                <a:cubicBezTo>
                  <a:pt x="152819" y="3547300"/>
                  <a:pt x="173906" y="3570817"/>
                  <a:pt x="201168" y="3584448"/>
                </a:cubicBezTo>
                <a:cubicBezTo>
                  <a:pt x="223649" y="3595688"/>
                  <a:pt x="250246" y="3595514"/>
                  <a:pt x="274320" y="3602736"/>
                </a:cubicBezTo>
                <a:cubicBezTo>
                  <a:pt x="311249" y="3613815"/>
                  <a:pt x="384048" y="3639312"/>
                  <a:pt x="384048" y="3639312"/>
                </a:cubicBezTo>
                <a:cubicBezTo>
                  <a:pt x="463296" y="3633216"/>
                  <a:pt x="542854" y="3630311"/>
                  <a:pt x="621792" y="3621024"/>
                </a:cubicBezTo>
                <a:cubicBezTo>
                  <a:pt x="699250" y="3611911"/>
                  <a:pt x="696480" y="3596853"/>
                  <a:pt x="768096" y="3566160"/>
                </a:cubicBezTo>
                <a:cubicBezTo>
                  <a:pt x="785815" y="3558566"/>
                  <a:pt x="804672" y="3553968"/>
                  <a:pt x="822960" y="3547872"/>
                </a:cubicBezTo>
                <a:cubicBezTo>
                  <a:pt x="859536" y="3511296"/>
                  <a:pt x="903995" y="3481183"/>
                  <a:pt x="932688" y="3438144"/>
                </a:cubicBezTo>
                <a:cubicBezTo>
                  <a:pt x="983610" y="3361761"/>
                  <a:pt x="953722" y="3398822"/>
                  <a:pt x="1024128" y="3328416"/>
                </a:cubicBezTo>
                <a:cubicBezTo>
                  <a:pt x="1030224" y="3310128"/>
                  <a:pt x="1033054" y="3290403"/>
                  <a:pt x="1042416" y="3273552"/>
                </a:cubicBezTo>
                <a:cubicBezTo>
                  <a:pt x="1063764" y="3235125"/>
                  <a:pt x="1091184" y="3200400"/>
                  <a:pt x="1115568" y="3163824"/>
                </a:cubicBezTo>
                <a:cubicBezTo>
                  <a:pt x="1127760" y="3145536"/>
                  <a:pt x="1142314" y="3128619"/>
                  <a:pt x="1152144" y="3108960"/>
                </a:cubicBezTo>
                <a:cubicBezTo>
                  <a:pt x="1164336" y="3084576"/>
                  <a:pt x="1177981" y="3060866"/>
                  <a:pt x="1188720" y="3035808"/>
                </a:cubicBezTo>
                <a:cubicBezTo>
                  <a:pt x="1196314" y="3018089"/>
                  <a:pt x="1198387" y="2998186"/>
                  <a:pt x="1207008" y="2980944"/>
                </a:cubicBezTo>
                <a:cubicBezTo>
                  <a:pt x="1216838" y="2961285"/>
                  <a:pt x="1233754" y="2945739"/>
                  <a:pt x="1243584" y="2926080"/>
                </a:cubicBezTo>
                <a:cubicBezTo>
                  <a:pt x="1252205" y="2908838"/>
                  <a:pt x="1253251" y="2888458"/>
                  <a:pt x="1261872" y="2871216"/>
                </a:cubicBezTo>
                <a:cubicBezTo>
                  <a:pt x="1271702" y="2851557"/>
                  <a:pt x="1288618" y="2836011"/>
                  <a:pt x="1298448" y="2816352"/>
                </a:cubicBezTo>
                <a:cubicBezTo>
                  <a:pt x="1307069" y="2799110"/>
                  <a:pt x="1308115" y="2778730"/>
                  <a:pt x="1316736" y="2761488"/>
                </a:cubicBezTo>
                <a:cubicBezTo>
                  <a:pt x="1326566" y="2741829"/>
                  <a:pt x="1343482" y="2726283"/>
                  <a:pt x="1353312" y="2706624"/>
                </a:cubicBezTo>
                <a:cubicBezTo>
                  <a:pt x="1367993" y="2677262"/>
                  <a:pt x="1374168" y="2644004"/>
                  <a:pt x="1389888" y="2615184"/>
                </a:cubicBezTo>
                <a:cubicBezTo>
                  <a:pt x="1410938" y="2576593"/>
                  <a:pt x="1438656" y="2542032"/>
                  <a:pt x="1463040" y="2505456"/>
                </a:cubicBezTo>
                <a:lnTo>
                  <a:pt x="1499616" y="2450592"/>
                </a:lnTo>
                <a:cubicBezTo>
                  <a:pt x="1511808" y="2432304"/>
                  <a:pt x="1517904" y="2407920"/>
                  <a:pt x="1536192" y="2395728"/>
                </a:cubicBezTo>
                <a:lnTo>
                  <a:pt x="1591056" y="2359152"/>
                </a:lnTo>
                <a:cubicBezTo>
                  <a:pt x="1615440" y="2322576"/>
                  <a:pt x="1627632" y="2273808"/>
                  <a:pt x="1664208" y="2249424"/>
                </a:cubicBezTo>
                <a:cubicBezTo>
                  <a:pt x="1860258" y="2118724"/>
                  <a:pt x="1562719" y="2322264"/>
                  <a:pt x="1773936" y="2157984"/>
                </a:cubicBezTo>
                <a:cubicBezTo>
                  <a:pt x="1938528" y="2029968"/>
                  <a:pt x="1828800" y="2130552"/>
                  <a:pt x="1938528" y="2048256"/>
                </a:cubicBezTo>
                <a:cubicBezTo>
                  <a:pt x="1962912" y="2029968"/>
                  <a:pt x="1985216" y="2008514"/>
                  <a:pt x="2011680" y="1993392"/>
                </a:cubicBezTo>
                <a:cubicBezTo>
                  <a:pt x="2028417" y="1983828"/>
                  <a:pt x="2049693" y="1984466"/>
                  <a:pt x="2066544" y="1975104"/>
                </a:cubicBezTo>
                <a:cubicBezTo>
                  <a:pt x="2104971" y="1953756"/>
                  <a:pt x="2139696" y="1926336"/>
                  <a:pt x="2176272" y="1901952"/>
                </a:cubicBezTo>
                <a:lnTo>
                  <a:pt x="2231136" y="1865376"/>
                </a:lnTo>
                <a:cubicBezTo>
                  <a:pt x="2249424" y="1853184"/>
                  <a:pt x="2266341" y="1838630"/>
                  <a:pt x="2286000" y="1828800"/>
                </a:cubicBezTo>
                <a:cubicBezTo>
                  <a:pt x="2507059" y="1718271"/>
                  <a:pt x="2233072" y="1859045"/>
                  <a:pt x="2414016" y="1755648"/>
                </a:cubicBezTo>
                <a:cubicBezTo>
                  <a:pt x="2481361" y="1717165"/>
                  <a:pt x="2537246" y="1705570"/>
                  <a:pt x="2596896" y="1645920"/>
                </a:cubicBezTo>
                <a:cubicBezTo>
                  <a:pt x="2760566" y="1482250"/>
                  <a:pt x="2661614" y="1595548"/>
                  <a:pt x="2743200" y="1481328"/>
                </a:cubicBezTo>
                <a:cubicBezTo>
                  <a:pt x="2760916" y="1456525"/>
                  <a:pt x="2782706" y="1434504"/>
                  <a:pt x="2798064" y="1408176"/>
                </a:cubicBezTo>
                <a:cubicBezTo>
                  <a:pt x="2825537" y="1361079"/>
                  <a:pt x="2853974" y="1313598"/>
                  <a:pt x="2871216" y="1261872"/>
                </a:cubicBezTo>
                <a:cubicBezTo>
                  <a:pt x="2883408" y="1225296"/>
                  <a:pt x="2886406" y="1184223"/>
                  <a:pt x="2907792" y="1152144"/>
                </a:cubicBezTo>
                <a:cubicBezTo>
                  <a:pt x="2965754" y="1065201"/>
                  <a:pt x="2937417" y="1118132"/>
                  <a:pt x="2980944" y="987552"/>
                </a:cubicBezTo>
                <a:lnTo>
                  <a:pt x="2999232" y="932688"/>
                </a:lnTo>
                <a:cubicBezTo>
                  <a:pt x="3005328" y="914400"/>
                  <a:pt x="3012845" y="896526"/>
                  <a:pt x="3017520" y="877824"/>
                </a:cubicBezTo>
                <a:cubicBezTo>
                  <a:pt x="3023616" y="853440"/>
                  <a:pt x="3026983" y="828206"/>
                  <a:pt x="3035808" y="804672"/>
                </a:cubicBezTo>
                <a:cubicBezTo>
                  <a:pt x="3045380" y="779146"/>
                  <a:pt x="3063763" y="757383"/>
                  <a:pt x="3072384" y="731520"/>
                </a:cubicBezTo>
                <a:lnTo>
                  <a:pt x="3127248" y="512064"/>
                </a:lnTo>
                <a:lnTo>
                  <a:pt x="3145536" y="438912"/>
                </a:lnTo>
                <a:cubicBezTo>
                  <a:pt x="3139440" y="371856"/>
                  <a:pt x="3141356" y="303582"/>
                  <a:pt x="3127248" y="237744"/>
                </a:cubicBezTo>
                <a:cubicBezTo>
                  <a:pt x="3120993" y="208556"/>
                  <a:pt x="3053653" y="142887"/>
                  <a:pt x="3035808" y="128016"/>
                </a:cubicBezTo>
                <a:cubicBezTo>
                  <a:pt x="3018923" y="113945"/>
                  <a:pt x="3001029" y="100367"/>
                  <a:pt x="2980944" y="91440"/>
                </a:cubicBezTo>
                <a:cubicBezTo>
                  <a:pt x="2945712" y="75782"/>
                  <a:pt x="2871216" y="54864"/>
                  <a:pt x="2871216" y="54864"/>
                </a:cubicBezTo>
                <a:cubicBezTo>
                  <a:pt x="2712720" y="60960"/>
                  <a:pt x="2554012" y="62940"/>
                  <a:pt x="2395728" y="73152"/>
                </a:cubicBezTo>
                <a:cubicBezTo>
                  <a:pt x="2364709" y="75153"/>
                  <a:pt x="2335372" y="91440"/>
                  <a:pt x="2304288" y="91440"/>
                </a:cubicBezTo>
                <a:cubicBezTo>
                  <a:pt x="2182216" y="91440"/>
                  <a:pt x="2060448" y="79248"/>
                  <a:pt x="1938528" y="73152"/>
                </a:cubicBezTo>
                <a:lnTo>
                  <a:pt x="1828800" y="36576"/>
                </a:lnTo>
                <a:cubicBezTo>
                  <a:pt x="1810512" y="30480"/>
                  <a:pt x="1793213" y="18288"/>
                  <a:pt x="1773936" y="18288"/>
                </a:cubicBezTo>
                <a:lnTo>
                  <a:pt x="1700784" y="0"/>
                </a:lnTo>
                <a:close/>
              </a:path>
            </a:pathLst>
          </a:cu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382512" y="-292608"/>
            <a:ext cx="585216" cy="1371600"/>
            <a:chOff x="6382512" y="-292608"/>
            <a:chExt cx="585216" cy="1371600"/>
          </a:xfrm>
        </p:grpSpPr>
        <p:sp>
          <p:nvSpPr>
            <p:cNvPr id="2" name="타원 1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5" name="직선 연결선[R] 4"/>
            <p:cNvCxnSpPr>
              <a:stCxn id="2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/>
          <p:cNvSpPr/>
          <p:nvPr/>
        </p:nvSpPr>
        <p:spPr>
          <a:xfrm>
            <a:off x="6007608" y="-822960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100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552944" y="0"/>
            <a:ext cx="585216" cy="1371600"/>
            <a:chOff x="6382512" y="-292608"/>
            <a:chExt cx="585216" cy="1371600"/>
          </a:xfrm>
        </p:grpSpPr>
        <p:sp>
          <p:nvSpPr>
            <p:cNvPr id="9" name="타원 8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0" name="직선 연결선[R] 9"/>
            <p:cNvCxnSpPr>
              <a:stCxn id="9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8197647" y="932688"/>
            <a:ext cx="585216" cy="1371600"/>
            <a:chOff x="6382512" y="-292608"/>
            <a:chExt cx="585216" cy="1371600"/>
          </a:xfrm>
        </p:grpSpPr>
        <p:sp>
          <p:nvSpPr>
            <p:cNvPr id="12" name="타원 11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3" name="직선 연결선[R] 12"/>
            <p:cNvCxnSpPr>
              <a:stCxn id="12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9422943" y="2139696"/>
            <a:ext cx="585216" cy="1371600"/>
            <a:chOff x="6382512" y="-292608"/>
            <a:chExt cx="585216" cy="1371600"/>
          </a:xfrm>
        </p:grpSpPr>
        <p:sp>
          <p:nvSpPr>
            <p:cNvPr id="15" name="타원 14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6" name="직선 연결선[R] 15"/>
            <p:cNvCxnSpPr>
              <a:stCxn id="15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7456983" y="3273552"/>
            <a:ext cx="585216" cy="1371600"/>
            <a:chOff x="6382512" y="-292608"/>
            <a:chExt cx="585216" cy="1371600"/>
          </a:xfrm>
        </p:grpSpPr>
        <p:sp>
          <p:nvSpPr>
            <p:cNvPr id="18" name="타원 17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9" name="직선 연결선[R] 18"/>
            <p:cNvCxnSpPr>
              <a:stCxn id="18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5012517" y="2825496"/>
            <a:ext cx="585216" cy="1371600"/>
            <a:chOff x="6382512" y="-292608"/>
            <a:chExt cx="585216" cy="1371600"/>
          </a:xfrm>
        </p:grpSpPr>
        <p:sp>
          <p:nvSpPr>
            <p:cNvPr id="21" name="타원 20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2" name="직선 연결선[R] 21"/>
            <p:cNvCxnSpPr>
              <a:stCxn id="21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2013285" y="3273552"/>
            <a:ext cx="585216" cy="1371600"/>
            <a:chOff x="6382512" y="-292608"/>
            <a:chExt cx="585216" cy="1371600"/>
          </a:xfrm>
        </p:grpSpPr>
        <p:sp>
          <p:nvSpPr>
            <p:cNvPr id="24" name="타원 23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5" name="직선 연결선[R] 24"/>
            <p:cNvCxnSpPr>
              <a:stCxn id="24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>
            <a:off x="1603359" y="2825496"/>
            <a:ext cx="585216" cy="1371600"/>
            <a:chOff x="6382512" y="-292608"/>
            <a:chExt cx="585216" cy="1371600"/>
          </a:xfrm>
        </p:grpSpPr>
        <p:sp>
          <p:nvSpPr>
            <p:cNvPr id="27" name="타원 26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8" name="직선 연결선[R] 27"/>
            <p:cNvCxnSpPr>
              <a:stCxn id="27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2897286" y="1618488"/>
            <a:ext cx="585216" cy="1371600"/>
            <a:chOff x="6382512" y="-292608"/>
            <a:chExt cx="585216" cy="1371600"/>
          </a:xfrm>
        </p:grpSpPr>
        <p:sp>
          <p:nvSpPr>
            <p:cNvPr id="30" name="타원 29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1" name="직선 연결선[R] 30"/>
            <p:cNvCxnSpPr>
              <a:stCxn id="30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>
            <a:off x="4918887" y="996696"/>
            <a:ext cx="585216" cy="1371600"/>
            <a:chOff x="6382512" y="-292608"/>
            <a:chExt cx="585216" cy="1371600"/>
          </a:xfrm>
        </p:grpSpPr>
        <p:sp>
          <p:nvSpPr>
            <p:cNvPr id="33" name="타원 32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4" name="직선 연결선[R] 33"/>
            <p:cNvCxnSpPr>
              <a:stCxn id="33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직선 연결선[R] 35"/>
          <p:cNvCxnSpPr/>
          <p:nvPr/>
        </p:nvCxnSpPr>
        <p:spPr>
          <a:xfrm>
            <a:off x="6647689" y="996696"/>
            <a:ext cx="1179575" cy="3749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/>
          <p:cNvCxnSpPr/>
          <p:nvPr/>
        </p:nvCxnSpPr>
        <p:spPr>
          <a:xfrm flipH="1" flipV="1">
            <a:off x="8481111" y="2368296"/>
            <a:ext cx="1216152" cy="11430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 flipH="1" flipV="1">
            <a:off x="7845552" y="1371600"/>
            <a:ext cx="635560" cy="9966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/>
          <p:cNvCxnSpPr/>
          <p:nvPr/>
        </p:nvCxnSpPr>
        <p:spPr>
          <a:xfrm flipV="1">
            <a:off x="7731303" y="3533284"/>
            <a:ext cx="1965960" cy="1111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H="1" flipV="1">
            <a:off x="5295981" y="4197096"/>
            <a:ext cx="2435322" cy="4700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/>
          <p:cNvCxnSpPr/>
          <p:nvPr/>
        </p:nvCxnSpPr>
        <p:spPr>
          <a:xfrm flipV="1">
            <a:off x="2305893" y="4159030"/>
            <a:ext cx="2971800" cy="4166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1895967" y="4159030"/>
            <a:ext cx="409927" cy="5081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>
            <a:stCxn id="4" idx="31"/>
          </p:cNvCxnSpPr>
          <p:nvPr/>
        </p:nvCxnSpPr>
        <p:spPr>
          <a:xfrm flipV="1">
            <a:off x="1808562" y="3020242"/>
            <a:ext cx="1363044" cy="12643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[R] 66"/>
          <p:cNvCxnSpPr/>
          <p:nvPr/>
        </p:nvCxnSpPr>
        <p:spPr>
          <a:xfrm flipV="1">
            <a:off x="3180750" y="2368296"/>
            <a:ext cx="1997912" cy="6519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/>
          <p:cNvCxnSpPr/>
          <p:nvPr/>
        </p:nvCxnSpPr>
        <p:spPr>
          <a:xfrm flipV="1">
            <a:off x="5277693" y="1063916"/>
            <a:ext cx="1369996" cy="12360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7961427" y="-452872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100-1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970366" y="649224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100-2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0113952" y="1869948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100-3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7082079" y="2724912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100-4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39031" y="3524250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100-5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420193" y="3924334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100-6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6018" y="2743199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100-7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434194" y="1243043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100-8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608631" y="557784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100-9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4" name="사각형 설명선[R] 133"/>
          <p:cNvSpPr/>
          <p:nvPr/>
        </p:nvSpPr>
        <p:spPr>
          <a:xfrm>
            <a:off x="6967728" y="-2038350"/>
            <a:ext cx="1680972" cy="647700"/>
          </a:xfrm>
          <a:prstGeom prst="wedgeRectCallout">
            <a:avLst>
              <a:gd name="adj1" fmla="val -61631"/>
              <a:gd name="adj2" fmla="val 1125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인식번호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5" name="사각형 설명선[R] 134"/>
          <p:cNvSpPr/>
          <p:nvPr/>
        </p:nvSpPr>
        <p:spPr>
          <a:xfrm>
            <a:off x="9422943" y="-1696932"/>
            <a:ext cx="1680972" cy="647700"/>
          </a:xfrm>
          <a:prstGeom prst="wedgeRectCallout">
            <a:avLst>
              <a:gd name="adj1" fmla="val -61631"/>
              <a:gd name="adj2" fmla="val 1125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연계번호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9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772973" y="-114392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서버 초기화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275322" y="-89903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3776972" y="-108369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275322" y="-58152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3776972" y="-76619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8" name="직선 화살표 연결선 17"/>
          <p:cNvCxnSpPr>
            <a:cxnSpLocks/>
            <a:stCxn id="4" idx="2"/>
            <a:endCxn id="23" idx="0"/>
          </p:cNvCxnSpPr>
          <p:nvPr/>
        </p:nvCxnSpPr>
        <p:spPr>
          <a:xfrm>
            <a:off x="1630223" y="-356528"/>
            <a:ext cx="0" cy="12193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487223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해당 지역에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임무가 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3</a:t>
            </a:r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개 이상 존재하는가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cxnSpLocks/>
            <a:stCxn id="23" idx="2"/>
            <a:endCxn id="45" idx="0"/>
          </p:cNvCxnSpPr>
          <p:nvPr/>
        </p:nvCxnSpPr>
        <p:spPr>
          <a:xfrm>
            <a:off x="1630223" y="2228027"/>
            <a:ext cx="0" cy="70589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cxnSpLocks/>
            <a:stCxn id="23" idx="3"/>
          </p:cNvCxnSpPr>
          <p:nvPr/>
        </p:nvCxnSpPr>
        <p:spPr>
          <a:xfrm>
            <a:off x="2773223" y="1545400"/>
            <a:ext cx="8413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/>
          <p:cNvCxnSpPr>
            <a:cxnSpLocks/>
            <a:stCxn id="45" idx="1"/>
            <a:endCxn id="23" idx="1"/>
          </p:cNvCxnSpPr>
          <p:nvPr/>
        </p:nvCxnSpPr>
        <p:spPr>
          <a:xfrm rot="10800000">
            <a:off x="487223" y="1545400"/>
            <a:ext cx="468172" cy="1783512"/>
          </a:xfrm>
          <a:prstGeom prst="bentConnector3">
            <a:avLst>
              <a:gd name="adj1" fmla="val 18978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3614603" y="862773"/>
            <a:ext cx="1956705" cy="136525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임무가 생성되지 않은 지역 중</a:t>
            </a:r>
            <a:endParaRPr kumimoji="1" lang="en-US" altLang="ko-KR" dirty="0" smtClean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생성할 곳</a:t>
            </a:r>
            <a:endParaRPr kumimoji="1" lang="en-US" altLang="ko-KR" dirty="0" smtClean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임의 선정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55395" y="2933918"/>
            <a:ext cx="1349656" cy="78998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  <a:latin typeface="+mj-lt"/>
              </a:rPr>
              <a:t>10</a:t>
            </a:r>
            <a:r>
              <a:rPr kumimoji="1" lang="ko-KR" altLang="en-US" dirty="0" smtClean="0">
                <a:solidFill>
                  <a:prstClr val="black"/>
                </a:solidFill>
                <a:latin typeface="+mj-lt"/>
              </a:rPr>
              <a:t>분 후</a:t>
            </a:r>
            <a:endParaRPr kumimoji="1" lang="en-US" altLang="ko-KR" dirty="0" smtClean="0">
              <a:solidFill>
                <a:prstClr val="black"/>
              </a:solidFill>
              <a:latin typeface="+mj-lt"/>
            </a:endParaRPr>
          </a:p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  <a:latin typeface="+mj-lt"/>
              </a:rPr>
              <a:t>다시 체크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cxnSp>
        <p:nvCxnSpPr>
          <p:cNvPr id="58" name="직선 화살표 연결선 57"/>
          <p:cNvCxnSpPr>
            <a:cxnSpLocks/>
            <a:stCxn id="44" idx="3"/>
            <a:endCxn id="61" idx="1"/>
          </p:cNvCxnSpPr>
          <p:nvPr/>
        </p:nvCxnSpPr>
        <p:spPr>
          <a:xfrm>
            <a:off x="5571308" y="1545400"/>
            <a:ext cx="9233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6494638" y="862773"/>
            <a:ext cx="1956705" cy="136525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해당 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구역에 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설정된 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임무중 시행할 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임의 선정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8" name="다이아몬드 67"/>
          <p:cNvSpPr/>
          <p:nvPr/>
        </p:nvSpPr>
        <p:spPr>
          <a:xfrm>
            <a:off x="9374673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해당 지역에 동일한 수행방식의 임무가 존재하는가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9" name="직선 화살표 연결선 68"/>
          <p:cNvCxnSpPr>
            <a:cxnSpLocks/>
            <a:stCxn id="61" idx="3"/>
            <a:endCxn id="68" idx="1"/>
          </p:cNvCxnSpPr>
          <p:nvPr/>
        </p:nvCxnSpPr>
        <p:spPr>
          <a:xfrm>
            <a:off x="8451343" y="1545400"/>
            <a:ext cx="9233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38"/>
          <p:cNvCxnSpPr>
            <a:cxnSpLocks/>
            <a:stCxn id="68" idx="0"/>
            <a:endCxn id="61" idx="0"/>
          </p:cNvCxnSpPr>
          <p:nvPr/>
        </p:nvCxnSpPr>
        <p:spPr>
          <a:xfrm rot="16200000" flipV="1">
            <a:off x="8995332" y="-659568"/>
            <a:ext cx="12700" cy="3044682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9545670" y="2933918"/>
            <a:ext cx="1956705" cy="78998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해당 구역에 돌발임무 배정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78" name="직선 화살표 연결선 77"/>
          <p:cNvCxnSpPr>
            <a:cxnSpLocks/>
            <a:stCxn id="68" idx="2"/>
            <a:endCxn id="77" idx="0"/>
          </p:cNvCxnSpPr>
          <p:nvPr/>
        </p:nvCxnSpPr>
        <p:spPr>
          <a:xfrm>
            <a:off x="10517673" y="2228027"/>
            <a:ext cx="6350" cy="70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6494637" y="2933918"/>
            <a:ext cx="1956705" cy="78998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지속시간에 따라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돌발임무 수행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85" name="직선 화살표 연결선 84"/>
          <p:cNvCxnSpPr>
            <a:cxnSpLocks/>
          </p:cNvCxnSpPr>
          <p:nvPr/>
        </p:nvCxnSpPr>
        <p:spPr>
          <a:xfrm flipH="1">
            <a:off x="8433757" y="3364081"/>
            <a:ext cx="10943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3614602" y="2933918"/>
            <a:ext cx="1956705" cy="78998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지속시간 만료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91" name="직선 화살표 연결선 90"/>
          <p:cNvCxnSpPr>
            <a:cxnSpLocks/>
            <a:stCxn id="84" idx="1"/>
            <a:endCxn id="90" idx="3"/>
          </p:cNvCxnSpPr>
          <p:nvPr/>
        </p:nvCxnSpPr>
        <p:spPr>
          <a:xfrm flipH="1">
            <a:off x="5571307" y="3328912"/>
            <a:ext cx="9233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다이아몬드 97"/>
          <p:cNvSpPr/>
          <p:nvPr/>
        </p:nvSpPr>
        <p:spPr>
          <a:xfrm>
            <a:off x="3449954" y="4429796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해당 지역에 아직 임무를 수행중인 플레이어가 존재하는가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100" name="직선 화살표 연결선 99"/>
          <p:cNvCxnSpPr>
            <a:cxnSpLocks/>
            <a:stCxn id="90" idx="2"/>
            <a:endCxn id="98" idx="0"/>
          </p:cNvCxnSpPr>
          <p:nvPr/>
        </p:nvCxnSpPr>
        <p:spPr>
          <a:xfrm flipH="1">
            <a:off x="4592954" y="3723906"/>
            <a:ext cx="1" cy="7058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955395" y="4717429"/>
            <a:ext cx="1349656" cy="78998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  <a:latin typeface="+mj-lt"/>
              </a:rPr>
              <a:t>임무 회수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cxnSp>
        <p:nvCxnSpPr>
          <p:cNvPr id="105" name="직선 화살표 연결선 104"/>
          <p:cNvCxnSpPr>
            <a:cxnSpLocks/>
            <a:stCxn id="98" idx="1"/>
            <a:endCxn id="104" idx="3"/>
          </p:cNvCxnSpPr>
          <p:nvPr/>
        </p:nvCxnSpPr>
        <p:spPr>
          <a:xfrm flipH="1">
            <a:off x="2305051" y="5112423"/>
            <a:ext cx="1144903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6494636" y="4201708"/>
            <a:ext cx="1956706" cy="182143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 smtClean="0">
                <a:solidFill>
                  <a:schemeClr val="tx1"/>
                </a:solidFill>
                <a:latin typeface="+mj-lt"/>
              </a:rPr>
              <a:t>해당 임무에 설정된</a:t>
            </a:r>
            <a:r>
              <a:rPr kumimoji="1" lang="ko-KR" altLang="en-US" dirty="0" smtClean="0">
                <a:solidFill>
                  <a:schemeClr val="tx1"/>
                </a:solidFill>
                <a:latin typeface="+mj-lt"/>
              </a:rPr>
              <a:t> 최소 </a:t>
            </a:r>
            <a:r>
              <a:rPr kumimoji="1" lang="en-US" altLang="ko-KR" dirty="0" smtClean="0">
                <a:solidFill>
                  <a:schemeClr val="tx1"/>
                </a:solidFill>
                <a:latin typeface="+mj-lt"/>
              </a:rPr>
              <a:t>/</a:t>
            </a:r>
            <a:r>
              <a:rPr kumimoji="1" lang="ko-KR" altLang="en-US" dirty="0" smtClean="0">
                <a:solidFill>
                  <a:schemeClr val="tx1"/>
                </a:solidFill>
                <a:latin typeface="+mj-lt"/>
              </a:rPr>
              <a:t> 최대 대기시간에서 </a:t>
            </a:r>
            <a:r>
              <a:rPr kumimoji="1" lang="en-US" altLang="ko-KR" dirty="0" smtClean="0">
                <a:solidFill>
                  <a:schemeClr val="tx1"/>
                </a:solidFill>
                <a:latin typeface="+mj-lt"/>
              </a:rPr>
              <a:t>10</a:t>
            </a:r>
            <a:r>
              <a:rPr kumimoji="1" lang="ko-KR" altLang="en-US" dirty="0" smtClean="0">
                <a:solidFill>
                  <a:schemeClr val="tx1"/>
                </a:solidFill>
                <a:latin typeface="+mj-lt"/>
              </a:rPr>
              <a:t>분단위로 임의 선정</a:t>
            </a:r>
            <a:endParaRPr kumimoji="1" lang="en-US" altLang="ko-KR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9660423" y="4720017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돌발임무</a:t>
            </a:r>
            <a:endParaRPr kumimoji="1"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8" name="직선 화살표 연결선 117"/>
          <p:cNvCxnSpPr>
            <a:cxnSpLocks/>
            <a:stCxn id="98" idx="3"/>
            <a:endCxn id="114" idx="1"/>
          </p:cNvCxnSpPr>
          <p:nvPr/>
        </p:nvCxnSpPr>
        <p:spPr>
          <a:xfrm>
            <a:off x="5735954" y="5112423"/>
            <a:ext cx="75868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cxnSpLocks/>
            <a:stCxn id="114" idx="3"/>
            <a:endCxn id="117" idx="1"/>
          </p:cNvCxnSpPr>
          <p:nvPr/>
        </p:nvCxnSpPr>
        <p:spPr>
          <a:xfrm>
            <a:off x="8451342" y="5112423"/>
            <a:ext cx="1209081" cy="12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37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8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131950" y="7544596"/>
            <a:ext cx="1807913" cy="2415832"/>
            <a:chOff x="1666608" y="4580502"/>
            <a:chExt cx="1807913" cy="2415832"/>
          </a:xfrm>
        </p:grpSpPr>
        <p:sp>
          <p:nvSpPr>
            <p:cNvPr id="5" name="지연 4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지연 5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텍스트 상자 6"/>
            <p:cNvSpPr txBox="1"/>
            <p:nvPr/>
          </p:nvSpPr>
          <p:spPr>
            <a:xfrm>
              <a:off x="1892475" y="528507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dirty="0">
                  <a:solidFill>
                    <a:srgbClr val="FF0000"/>
                  </a:solidFill>
                </a:rPr>
                <a:t>기술점수</a:t>
              </a: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sp>
        <p:nvSpPr>
          <p:cNvPr id="9" name="오른쪽 화살표[R] 8"/>
          <p:cNvSpPr/>
          <p:nvPr/>
        </p:nvSpPr>
        <p:spPr>
          <a:xfrm>
            <a:off x="2673173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85920" y="7192577"/>
            <a:ext cx="2230863" cy="2215389"/>
            <a:chOff x="-210126" y="5358811"/>
            <a:chExt cx="2230863" cy="221538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5358811"/>
              <a:ext cx="2230863" cy="1732480"/>
            </a:xfrm>
            <a:prstGeom prst="rect">
              <a:avLst/>
            </a:prstGeom>
          </p:spPr>
        </p:pic>
        <p:sp>
          <p:nvSpPr>
            <p:cNvPr id="12" name="텍스트 상자 11"/>
            <p:cNvSpPr txBox="1"/>
            <p:nvPr/>
          </p:nvSpPr>
          <p:spPr>
            <a:xfrm>
              <a:off x="94826" y="705098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/>
                <a:t>공격행위</a:t>
              </a:r>
            </a:p>
          </p:txBody>
        </p:sp>
      </p:grpSp>
      <p:sp>
        <p:nvSpPr>
          <p:cNvPr id="17" name="텍스트 상자 16"/>
          <p:cNvSpPr txBox="1"/>
          <p:nvPr/>
        </p:nvSpPr>
        <p:spPr>
          <a:xfrm>
            <a:off x="2675060" y="7921002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기술점수 획득</a:t>
            </a:r>
          </a:p>
        </p:txBody>
      </p:sp>
      <p:sp>
        <p:nvSpPr>
          <p:cNvPr id="18" name="오른쪽 화살표[R] 17"/>
          <p:cNvSpPr/>
          <p:nvPr/>
        </p:nvSpPr>
        <p:spPr>
          <a:xfrm>
            <a:off x="7225700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7227586" y="7921002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기술점수 소모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164097" y="-995921"/>
            <a:ext cx="9863805" cy="995921"/>
            <a:chOff x="1309443" y="708349"/>
            <a:chExt cx="2107278" cy="212766"/>
          </a:xfrm>
        </p:grpSpPr>
        <p:sp>
          <p:nvSpPr>
            <p:cNvPr id="16" name="직사각형 15"/>
            <p:cNvSpPr/>
            <p:nvPr/>
          </p:nvSpPr>
          <p:spPr>
            <a:xfrm>
              <a:off x="1309443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44513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29505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814498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599490" y="708349"/>
              <a:ext cx="172208" cy="212766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4482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169474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954467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39459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524451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9899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17870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79207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40543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18805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632170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2455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858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47226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085634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1939953" y="177068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룬 지급</a:t>
            </a:r>
          </a:p>
        </p:txBody>
      </p:sp>
      <p:sp>
        <p:nvSpPr>
          <p:cNvPr id="40" name="오른쪽 화살표[R] 39"/>
          <p:cNvSpPr/>
          <p:nvPr/>
        </p:nvSpPr>
        <p:spPr>
          <a:xfrm>
            <a:off x="4925020" y="122825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텍스트 상자 40"/>
          <p:cNvSpPr txBox="1"/>
          <p:nvPr/>
        </p:nvSpPr>
        <p:spPr>
          <a:xfrm>
            <a:off x="5183388" y="940821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스킬 사용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726673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746440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0359805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973172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58653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199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81326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4266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040001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65336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7321466" y="1770686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스킬 요구량만큼 룬 소모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7266732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0746440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0359805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99731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58653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9199903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881326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426636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040001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653367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텍스트 상자 62"/>
          <p:cNvSpPr txBox="1"/>
          <p:nvPr/>
        </p:nvSpPr>
        <p:spPr>
          <a:xfrm>
            <a:off x="7113079" y="5265000"/>
            <a:ext cx="400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재사용 시간에 따라 룬 회복</a:t>
            </a:r>
          </a:p>
        </p:txBody>
      </p:sp>
      <p:sp>
        <p:nvSpPr>
          <p:cNvPr id="64" name="오른쪽 화살표[R] 63"/>
          <p:cNvSpPr/>
          <p:nvPr/>
        </p:nvSpPr>
        <p:spPr>
          <a:xfrm rot="5400000">
            <a:off x="8134109" y="3190782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5" name="오른쪽 화살표[R] 64"/>
          <p:cNvSpPr/>
          <p:nvPr/>
        </p:nvSpPr>
        <p:spPr>
          <a:xfrm rot="10800000">
            <a:off x="4925020" y="474449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6" name="텍스트 상자 65"/>
          <p:cNvSpPr txBox="1"/>
          <p:nvPr/>
        </p:nvSpPr>
        <p:spPr>
          <a:xfrm>
            <a:off x="5415523" y="4471955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스킬 사용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9899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4178707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37920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405439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018805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2632170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245536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858903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47226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085634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텍스트 상자 76"/>
          <p:cNvSpPr txBox="1"/>
          <p:nvPr/>
        </p:nvSpPr>
        <p:spPr>
          <a:xfrm>
            <a:off x="1086346" y="5265000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남은 룬중 추가 소모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90872" y="416378"/>
            <a:ext cx="11169757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30887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883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23" name="설명선 2[L] 22"/>
          <p:cNvSpPr/>
          <p:nvPr/>
        </p:nvSpPr>
        <p:spPr>
          <a:xfrm>
            <a:off x="9437473" y="1085512"/>
            <a:ext cx="3867462" cy="1113099"/>
          </a:xfrm>
          <a:prstGeom prst="borderCallout2">
            <a:avLst>
              <a:gd name="adj1" fmla="val 41395"/>
              <a:gd name="adj2" fmla="val -11778"/>
              <a:gd name="adj3" fmla="val 64563"/>
              <a:gd name="adj4" fmla="val -22272"/>
              <a:gd name="adj5" fmla="val 113753"/>
              <a:gd name="adj6" fmla="val -1830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에 따른 </a:t>
            </a:r>
            <a:r>
              <a:rPr kumimoji="1" lang="en-US" altLang="ko-KR" dirty="0">
                <a:solidFill>
                  <a:schemeClr val="tx1"/>
                </a:solidFill>
              </a:rPr>
              <a:t>portrait</a:t>
            </a:r>
            <a:r>
              <a:rPr kumimoji="1" lang="ko-KR" altLang="en-US" dirty="0">
                <a:solidFill>
                  <a:schemeClr val="tx1"/>
                </a:solidFill>
              </a:rPr>
              <a:t>의 이미지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상반신만 보이도록 작업 </a:t>
            </a:r>
            <a:r>
              <a:rPr kumimoji="1" lang="en-US" altLang="ko-KR" dirty="0">
                <a:solidFill>
                  <a:schemeClr val="tx1"/>
                </a:solidFill>
              </a:rPr>
              <a:t>+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채팅창이 </a:t>
            </a:r>
            <a:r>
              <a:rPr kumimoji="1" lang="en-US" altLang="ko-KR" dirty="0">
                <a:solidFill>
                  <a:schemeClr val="tx1"/>
                </a:solidFill>
              </a:rPr>
              <a:t>portrait</a:t>
            </a:r>
            <a:r>
              <a:rPr kumimoji="1" lang="ko-KR" altLang="en-US" dirty="0">
                <a:solidFill>
                  <a:schemeClr val="tx1"/>
                </a:solidFill>
              </a:rPr>
              <a:t>을 가림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09036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설명선 2[L] 10"/>
          <p:cNvSpPr/>
          <p:nvPr/>
        </p:nvSpPr>
        <p:spPr>
          <a:xfrm>
            <a:off x="-2623278" y="-644577"/>
            <a:ext cx="3867462" cy="1113099"/>
          </a:xfrm>
          <a:prstGeom prst="borderCallout2">
            <a:avLst>
              <a:gd name="adj1" fmla="val 20097"/>
              <a:gd name="adj2" fmla="val 115634"/>
              <a:gd name="adj3" fmla="val 17403"/>
              <a:gd name="adj4" fmla="val 136226"/>
              <a:gd name="adj5" fmla="val 148742"/>
              <a:gd name="adj6" fmla="val 1410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좌측 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해당 이미지의 범위를 벗어나면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줄내림 처리</a:t>
            </a:r>
          </a:p>
        </p:txBody>
      </p:sp>
      <p:sp>
        <p:nvSpPr>
          <p:cNvPr id="13" name="설명선 2[L] 12"/>
          <p:cNvSpPr/>
          <p:nvPr/>
        </p:nvSpPr>
        <p:spPr>
          <a:xfrm>
            <a:off x="-2623278" y="3180691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63191"/>
              <a:gd name="adj4" fmla="val 114133"/>
              <a:gd name="adj5" fmla="val 27539"/>
              <a:gd name="adj6" fmla="val 13060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중앙정렬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으로 사용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설명선 2[L] 13"/>
          <p:cNvSpPr/>
          <p:nvPr/>
        </p:nvSpPr>
        <p:spPr>
          <a:xfrm>
            <a:off x="-2623278" y="1907419"/>
            <a:ext cx="3867462" cy="1113099"/>
          </a:xfrm>
          <a:prstGeom prst="borderCallout2">
            <a:avLst>
              <a:gd name="adj1" fmla="val 24137"/>
              <a:gd name="adj2" fmla="val 102069"/>
              <a:gd name="adj3" fmla="val 64538"/>
              <a:gd name="adj4" fmla="val 109869"/>
              <a:gd name="adj5" fmla="val 77367"/>
              <a:gd name="adj6" fmla="val 141458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내부의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들은 키보드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위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</a:rPr>
              <a:t> 아래로 이동 조작이 가능하고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엔터키를 통해 실행 가능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16" name="설명선 2[L] 15"/>
          <p:cNvSpPr/>
          <p:nvPr/>
        </p:nvSpPr>
        <p:spPr>
          <a:xfrm>
            <a:off x="-1663908" y="628695"/>
            <a:ext cx="2908092" cy="1113099"/>
          </a:xfrm>
          <a:prstGeom prst="borderCallout2">
            <a:avLst>
              <a:gd name="adj1" fmla="val 24137"/>
              <a:gd name="adj2" fmla="val 108162"/>
              <a:gd name="adj3" fmla="val 30870"/>
              <a:gd name="adj4" fmla="val 117354"/>
              <a:gd name="adj5" fmla="val 72099"/>
              <a:gd name="adj6" fmla="val 1281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현재 선택된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에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별도 이미지로 표시</a:t>
            </a:r>
          </a:p>
        </p:txBody>
      </p:sp>
      <p:sp>
        <p:nvSpPr>
          <p:cNvPr id="21" name="설명선 2[L] 20"/>
          <p:cNvSpPr/>
          <p:nvPr/>
        </p:nvSpPr>
        <p:spPr>
          <a:xfrm>
            <a:off x="-2623278" y="4453963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중앙정렬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firstName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en-US" altLang="ko-KR" dirty="0" err="1">
                <a:solidFill>
                  <a:schemeClr val="tx1"/>
                </a:solidFill>
              </a:rPr>
              <a:t>secondName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2" name="설명선 2[L] 21"/>
          <p:cNvSpPr/>
          <p:nvPr/>
        </p:nvSpPr>
        <p:spPr>
          <a:xfrm>
            <a:off x="-2623278" y="5727235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좌측 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에 따른 </a:t>
            </a:r>
            <a:r>
              <a:rPr kumimoji="1" lang="en-US" altLang="ko-KR" dirty="0" err="1">
                <a:solidFill>
                  <a:schemeClr val="tx1"/>
                </a:solidFill>
              </a:rPr>
              <a:t>basicChat</a:t>
            </a:r>
            <a:r>
              <a:rPr kumimoji="1" lang="ko-KR" altLang="en-US" dirty="0">
                <a:solidFill>
                  <a:schemeClr val="tx1"/>
                </a:solidFill>
              </a:rPr>
              <a:t>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Npcscript</a:t>
            </a:r>
            <a:r>
              <a:rPr kumimoji="1" lang="ko-KR" altLang="en-US" dirty="0">
                <a:solidFill>
                  <a:schemeClr val="tx1"/>
                </a:solidFill>
              </a:rPr>
              <a:t> 값 사용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4" name="설명선 2[L] 23"/>
          <p:cNvSpPr/>
          <p:nvPr/>
        </p:nvSpPr>
        <p:spPr>
          <a:xfrm>
            <a:off x="5586944" y="-644578"/>
            <a:ext cx="3867462" cy="1113099"/>
          </a:xfrm>
          <a:prstGeom prst="borderCallout2">
            <a:avLst>
              <a:gd name="adj1" fmla="val 126033"/>
              <a:gd name="adj2" fmla="val 3984"/>
              <a:gd name="adj3" fmla="val 283627"/>
              <a:gd name="adj4" fmla="val -20520"/>
              <a:gd name="adj5" fmla="val 309583"/>
              <a:gd name="adj6" fmla="val -5010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가 많을 경우 나가기 버튼 부분을 제외한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부분에서만 상하단 스크롤링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72639" y="1471748"/>
            <a:ext cx="20203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696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>
                <a:solidFill>
                  <a:schemeClr val="tx1"/>
                </a:solidFill>
              </a:rPr>
              <a:t>서글피 우는 꽃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  <p:sp>
        <p:nvSpPr>
          <p:cNvPr id="19" name="설명선 2[L] 18"/>
          <p:cNvSpPr/>
          <p:nvPr/>
        </p:nvSpPr>
        <p:spPr>
          <a:xfrm>
            <a:off x="5038998" y="2276647"/>
            <a:ext cx="3867462" cy="1650377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퀘스트를 최상단으로 표기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questName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  <a:r>
              <a:rPr kumimoji="1" lang="ko-KR" altLang="en-US" dirty="0">
                <a:solidFill>
                  <a:schemeClr val="tx1"/>
                </a:solidFill>
              </a:rPr>
              <a:t>내용 사용</a:t>
            </a:r>
          </a:p>
        </p:txBody>
      </p:sp>
    </p:spTree>
    <p:extLst>
      <p:ext uri="{BB962C8B-B14F-4D97-AF65-F5344CB8AC3E}">
        <p14:creationId xmlns:p14="http://schemas.microsoft.com/office/powerpoint/2010/main" val="8821348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>
                <a:solidFill>
                  <a:schemeClr val="tx1"/>
                </a:solidFill>
              </a:rPr>
              <a:t>서글피 우는 꽃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설명선 2[L] 18"/>
          <p:cNvSpPr/>
          <p:nvPr/>
        </p:nvSpPr>
        <p:spPr>
          <a:xfrm>
            <a:off x="5038998" y="2276648"/>
            <a:ext cx="4262460" cy="1026162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회색 느낌표 이미지로 변경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해당 퀘스트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로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진입할 수 없음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  <a:r>
              <a:rPr kumimoji="1" lang="ko-KR" altLang="en-US" dirty="0">
                <a:solidFill>
                  <a:schemeClr val="tx1"/>
                </a:solidFill>
              </a:rPr>
              <a:t> 진입 시도해도 무반응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42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6474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9799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40310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2"/>
            <a:ext cx="2125463" cy="24762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18209"/>
            <a:ext cx="2125463" cy="8790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9238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거절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170767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67216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48965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거절</a:t>
            </a:r>
            <a:r>
              <a:rPr kumimoji="1" lang="en-US" altLang="ko-KR" sz="1200" dirty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20" name="설명선 2[L] 19"/>
          <p:cNvSpPr/>
          <p:nvPr/>
        </p:nvSpPr>
        <p:spPr>
          <a:xfrm>
            <a:off x="-2797826" y="-394447"/>
            <a:ext cx="3867462" cy="1313475"/>
          </a:xfrm>
          <a:prstGeom prst="borderCallout2">
            <a:avLst>
              <a:gd name="adj1" fmla="val 115641"/>
              <a:gd name="adj2" fmla="val 130271"/>
              <a:gd name="adj3" fmla="val 93720"/>
              <a:gd name="adj4" fmla="val 111598"/>
              <a:gd name="adj5" fmla="val 76161"/>
              <a:gd name="adj6" fmla="val 1048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12pt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questName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  <a:r>
              <a:rPr kumimoji="1" lang="ko-KR" altLang="en-US" dirty="0">
                <a:solidFill>
                  <a:schemeClr val="tx1"/>
                </a:solidFill>
              </a:rPr>
              <a:t>내용 사용</a:t>
            </a:r>
          </a:p>
        </p:txBody>
      </p:sp>
      <p:sp>
        <p:nvSpPr>
          <p:cNvPr id="21" name="설명선 2[L] 20"/>
          <p:cNvSpPr/>
          <p:nvPr/>
        </p:nvSpPr>
        <p:spPr>
          <a:xfrm>
            <a:off x="4373480" y="-103450"/>
            <a:ext cx="2507233" cy="1144425"/>
          </a:xfrm>
          <a:prstGeom prst="borderCallout2">
            <a:avLst>
              <a:gd name="adj1" fmla="val 176952"/>
              <a:gd name="adj2" fmla="val -72162"/>
              <a:gd name="adj3" fmla="val 139411"/>
              <a:gd name="adj4" fmla="val -22496"/>
              <a:gd name="adj5" fmla="val 105588"/>
              <a:gd name="adj6" fmla="val -3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22" name="설명선 2[L] 21"/>
          <p:cNvSpPr/>
          <p:nvPr/>
        </p:nvSpPr>
        <p:spPr>
          <a:xfrm>
            <a:off x="-2790496" y="1216543"/>
            <a:ext cx="3867462" cy="1144425"/>
          </a:xfrm>
          <a:prstGeom prst="borderCallout2">
            <a:avLst>
              <a:gd name="adj1" fmla="val 79787"/>
              <a:gd name="adj2" fmla="val 130057"/>
              <a:gd name="adj3" fmla="val 56744"/>
              <a:gd name="adj4" fmla="val 108684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questHistory</a:t>
            </a:r>
            <a:r>
              <a:rPr kumimoji="1" lang="ko-KR" altLang="en-US" dirty="0">
                <a:solidFill>
                  <a:schemeClr val="tx1"/>
                </a:solidFill>
              </a:rPr>
              <a:t> 내용 불러오기</a:t>
            </a:r>
          </a:p>
        </p:txBody>
      </p:sp>
      <p:sp>
        <p:nvSpPr>
          <p:cNvPr id="26" name="설명선 2[L] 25"/>
          <p:cNvSpPr/>
          <p:nvPr/>
        </p:nvSpPr>
        <p:spPr>
          <a:xfrm>
            <a:off x="-1633928" y="2719703"/>
            <a:ext cx="2710894" cy="1144425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27" name="설명선 2[L] 26"/>
          <p:cNvSpPr/>
          <p:nvPr/>
        </p:nvSpPr>
        <p:spPr>
          <a:xfrm>
            <a:off x="4433213" y="1201216"/>
            <a:ext cx="4736914" cy="1144425"/>
          </a:xfrm>
          <a:prstGeom prst="borderCallout2">
            <a:avLst>
              <a:gd name="adj1" fmla="val 88978"/>
              <a:gd name="adj2" fmla="val -11884"/>
              <a:gd name="adj3" fmla="val 70098"/>
              <a:gd name="adj4" fmla="val -9098"/>
              <a:gd name="adj5" fmla="val 34942"/>
              <a:gd name="adj6" fmla="val 78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>
                <a:solidFill>
                  <a:schemeClr val="tx1"/>
                </a:solidFill>
              </a:rPr>
              <a:t>중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골드로 설정된 것이 있을 경우 값을 불러옴</a:t>
            </a:r>
          </a:p>
        </p:txBody>
      </p:sp>
      <p:sp>
        <p:nvSpPr>
          <p:cNvPr id="28" name="설명선 2[L] 27"/>
          <p:cNvSpPr/>
          <p:nvPr/>
        </p:nvSpPr>
        <p:spPr>
          <a:xfrm>
            <a:off x="4433213" y="2502563"/>
            <a:ext cx="4736914" cy="794904"/>
          </a:xfrm>
          <a:prstGeom prst="borderCallout2">
            <a:avLst>
              <a:gd name="adj1" fmla="val 61987"/>
              <a:gd name="adj2" fmla="val -33087"/>
              <a:gd name="adj3" fmla="val 54518"/>
              <a:gd name="adj4" fmla="val -21123"/>
              <a:gd name="adj5" fmla="val 29610"/>
              <a:gd name="adj6" fmla="val -333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>
                <a:solidFill>
                  <a:schemeClr val="tx1"/>
                </a:solidFill>
              </a:rPr>
              <a:t>중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골드를 제외한 아이템들을 띄워줌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9" name="설명선 2[L] 28"/>
          <p:cNvSpPr/>
          <p:nvPr/>
        </p:nvSpPr>
        <p:spPr>
          <a:xfrm>
            <a:off x="-1633928" y="5713575"/>
            <a:ext cx="2710894" cy="1144425"/>
          </a:xfrm>
          <a:prstGeom prst="borderCallout2">
            <a:avLst>
              <a:gd name="adj1" fmla="val -64838"/>
              <a:gd name="adj2" fmla="val 160870"/>
              <a:gd name="adj3" fmla="val -50114"/>
              <a:gd name="adj4" fmla="val 121992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npcScript</a:t>
            </a:r>
            <a:r>
              <a:rPr kumimoji="1" lang="ko-KR" altLang="en-US" dirty="0">
                <a:solidFill>
                  <a:schemeClr val="tx1"/>
                </a:solidFill>
              </a:rPr>
              <a:t>의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firstName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secondName</a:t>
            </a:r>
            <a:r>
              <a:rPr kumimoji="1" lang="ko-KR" altLang="en-US" dirty="0">
                <a:solidFill>
                  <a:schemeClr val="tx1"/>
                </a:solidFill>
              </a:rPr>
              <a:t> 출력</a:t>
            </a:r>
          </a:p>
        </p:txBody>
      </p:sp>
      <p:sp>
        <p:nvSpPr>
          <p:cNvPr id="30" name="설명선 2[L] 29"/>
          <p:cNvSpPr/>
          <p:nvPr/>
        </p:nvSpPr>
        <p:spPr>
          <a:xfrm>
            <a:off x="7041417" y="3660488"/>
            <a:ext cx="2710894" cy="1521520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의 번호로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 호출</a:t>
            </a:r>
          </a:p>
        </p:txBody>
      </p:sp>
      <p:sp>
        <p:nvSpPr>
          <p:cNvPr id="31" name="설명선 2[L] 30"/>
          <p:cNvSpPr/>
          <p:nvPr/>
        </p:nvSpPr>
        <p:spPr>
          <a:xfrm>
            <a:off x="1237036" y="-2070004"/>
            <a:ext cx="3867462" cy="1568793"/>
          </a:xfrm>
          <a:prstGeom prst="borderCallout2">
            <a:avLst>
              <a:gd name="adj1" fmla="val 229223"/>
              <a:gd name="adj2" fmla="val 48777"/>
              <a:gd name="adj3" fmla="val 150511"/>
              <a:gd name="adj4" fmla="val 63808"/>
              <a:gd name="adj5" fmla="val 110236"/>
              <a:gd name="adj6" fmla="val 570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bold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questDeepHistory</a:t>
            </a:r>
            <a:r>
              <a:rPr kumimoji="1" lang="ko-KR" altLang="en-US" dirty="0">
                <a:solidFill>
                  <a:schemeClr val="tx1"/>
                </a:solidFill>
              </a:rPr>
              <a:t>를 읽어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questScript</a:t>
            </a:r>
            <a:r>
              <a:rPr kumimoji="1" lang="ko-KR" altLang="en-US" dirty="0">
                <a:solidFill>
                  <a:schemeClr val="tx1"/>
                </a:solidFill>
              </a:rPr>
              <a:t>의 내용 호출</a:t>
            </a:r>
          </a:p>
        </p:txBody>
      </p:sp>
      <p:sp>
        <p:nvSpPr>
          <p:cNvPr id="32" name="설명선 2[L] 31"/>
          <p:cNvSpPr/>
          <p:nvPr/>
        </p:nvSpPr>
        <p:spPr>
          <a:xfrm>
            <a:off x="-3457383" y="4028485"/>
            <a:ext cx="4534349" cy="1514321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거절 또는 수락를 사용하거나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각각 </a:t>
            </a:r>
            <a:r>
              <a:rPr kumimoji="1" lang="en-US" altLang="ko-KR" dirty="0">
                <a:solidFill>
                  <a:schemeClr val="tx1"/>
                </a:solidFill>
              </a:rPr>
              <a:t>N, Y</a:t>
            </a:r>
            <a:r>
              <a:rPr kumimoji="1" lang="ko-KR" altLang="en-US" dirty="0">
                <a:solidFill>
                  <a:schemeClr val="tx1"/>
                </a:solidFill>
              </a:rPr>
              <a:t>를 입력하면 해당 기능 발동</a:t>
            </a:r>
          </a:p>
        </p:txBody>
      </p:sp>
    </p:spTree>
    <p:extLst>
      <p:ext uri="{BB962C8B-B14F-4D97-AF65-F5344CB8AC3E}">
        <p14:creationId xmlns:p14="http://schemas.microsoft.com/office/powerpoint/2010/main" val="9188011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44183" y="573540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8283681" y="1230249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844183" y="2091299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4183" y="360905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8283681" y="2748008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" name="왼쪽 화살표[L] 2"/>
          <p:cNvSpPr/>
          <p:nvPr/>
        </p:nvSpPr>
        <p:spPr>
          <a:xfrm>
            <a:off x="7227418" y="2775067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back</a:t>
            </a:r>
            <a:endParaRPr kumimoji="1" lang="ko-KR" altLang="en-US" sz="1600" dirty="0"/>
          </a:p>
        </p:txBody>
      </p:sp>
      <p:sp>
        <p:nvSpPr>
          <p:cNvPr id="35" name="왼쪽 화살표[L] 34"/>
          <p:cNvSpPr/>
          <p:nvPr/>
        </p:nvSpPr>
        <p:spPr>
          <a:xfrm>
            <a:off x="8275605" y="4319885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back</a:t>
            </a:r>
            <a:endParaRPr kumimoji="1" lang="ko-KR" altLang="en-US" sz="1600" dirty="0"/>
          </a:p>
        </p:txBody>
      </p:sp>
      <p:sp>
        <p:nvSpPr>
          <p:cNvPr id="30" name="설명선 2[L] 29"/>
          <p:cNvSpPr/>
          <p:nvPr/>
        </p:nvSpPr>
        <p:spPr>
          <a:xfrm>
            <a:off x="10639335" y="3429000"/>
            <a:ext cx="3593499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questEnd</a:t>
            </a:r>
            <a:r>
              <a:rPr kumimoji="1" lang="ko-KR" altLang="en-US" dirty="0">
                <a:solidFill>
                  <a:schemeClr val="tx1"/>
                </a:solidFill>
              </a:rPr>
              <a:t>에 설정된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마지막 스크립트일 경우</a:t>
            </a:r>
          </a:p>
        </p:txBody>
      </p:sp>
      <p:sp>
        <p:nvSpPr>
          <p:cNvPr id="36" name="설명선 2[L] 35"/>
          <p:cNvSpPr/>
          <p:nvPr/>
        </p:nvSpPr>
        <p:spPr>
          <a:xfrm>
            <a:off x="10639335" y="366423"/>
            <a:ext cx="4010943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에 설정된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첫 스크립트일 경우</a:t>
            </a:r>
          </a:p>
        </p:txBody>
      </p:sp>
      <p:sp>
        <p:nvSpPr>
          <p:cNvPr id="37" name="설명선 2[L] 36"/>
          <p:cNvSpPr/>
          <p:nvPr/>
        </p:nvSpPr>
        <p:spPr>
          <a:xfrm>
            <a:off x="10038523" y="1911241"/>
            <a:ext cx="5029200" cy="1204322"/>
          </a:xfrm>
          <a:prstGeom prst="borderCallout2">
            <a:avLst>
              <a:gd name="adj1" fmla="val 80362"/>
              <a:gd name="adj2" fmla="val -17792"/>
              <a:gd name="adj3" fmla="val 48107"/>
              <a:gd name="adj4" fmla="val -11851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questEnd</a:t>
            </a:r>
            <a:r>
              <a:rPr kumimoji="1" lang="ko-KR" altLang="en-US" dirty="0">
                <a:solidFill>
                  <a:schemeClr val="tx1"/>
                </a:solidFill>
              </a:rPr>
              <a:t>에 설정된 스크립트가 아닐 경우</a:t>
            </a:r>
          </a:p>
        </p:txBody>
      </p:sp>
    </p:spTree>
    <p:extLst>
      <p:ext uri="{BB962C8B-B14F-4D97-AF65-F5344CB8AC3E}">
        <p14:creationId xmlns:p14="http://schemas.microsoft.com/office/powerpoint/2010/main" val="648401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포기</a:t>
            </a:r>
            <a:r>
              <a:rPr kumimoji="1" lang="en-US" altLang="ko-KR" sz="1200" dirty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3" name="설명선 2[L] 32"/>
          <p:cNvSpPr/>
          <p:nvPr/>
        </p:nvSpPr>
        <p:spPr>
          <a:xfrm>
            <a:off x="-1769346" y="2637693"/>
            <a:ext cx="2710894" cy="1144425"/>
          </a:xfrm>
          <a:prstGeom prst="borderCallout2">
            <a:avLst>
              <a:gd name="adj1" fmla="val 89702"/>
              <a:gd name="adj2" fmla="val 141206"/>
              <a:gd name="adj3" fmla="val 68211"/>
              <a:gd name="adj4" fmla="val 122938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어두운 계열로 이미지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변경 후 선택 불가</a:t>
            </a:r>
          </a:p>
        </p:txBody>
      </p:sp>
    </p:spTree>
    <p:extLst>
      <p:ext uri="{BB962C8B-B14F-4D97-AF65-F5344CB8AC3E}">
        <p14:creationId xmlns:p14="http://schemas.microsoft.com/office/powerpoint/2010/main" val="832268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120005" y="3478696"/>
            <a:ext cx="1961342" cy="3134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완료</a:t>
            </a:r>
            <a:r>
              <a:rPr kumimoji="1" lang="en-US" altLang="ko-KR" sz="1400" dirty="0">
                <a:solidFill>
                  <a:schemeClr val="tx1"/>
                </a:solidFill>
              </a:rPr>
              <a:t>(Y)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Questsuc</a:t>
            </a:r>
            <a:r>
              <a:rPr lang="ko-KR" altLang="en-US" dirty="0">
                <a:solidFill>
                  <a:schemeClr val="tx1"/>
                </a:solidFill>
              </a:rPr>
              <a:t>값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9978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3048" y="1051716"/>
            <a:ext cx="426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너무 많은 퀘스트를 보유하고 있습니다</a:t>
            </a:r>
            <a:r>
              <a:rPr kumimoji="1" lang="en-US" altLang="ko-KR" b="1" dirty="0">
                <a:solidFill>
                  <a:srgbClr val="FF0000"/>
                </a:solidFill>
              </a:rPr>
              <a:t>.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설명선 2[L] 6"/>
          <p:cNvSpPr/>
          <p:nvPr/>
        </p:nvSpPr>
        <p:spPr>
          <a:xfrm>
            <a:off x="8685830" y="2856787"/>
            <a:ext cx="2710894" cy="1144425"/>
          </a:xfrm>
          <a:prstGeom prst="borderCallout2">
            <a:avLst>
              <a:gd name="adj1" fmla="val -108147"/>
              <a:gd name="adj2" fmla="val -72957"/>
              <a:gd name="adj3" fmla="val -63688"/>
              <a:gd name="adj4" fmla="val -31794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15pt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</a:t>
            </a:r>
            <a:r>
              <a:rPr kumimoji="1" lang="en-US" altLang="ko-KR" dirty="0">
                <a:solidFill>
                  <a:schemeClr val="tx1"/>
                </a:solidFill>
              </a:rPr>
              <a:t>255</a:t>
            </a:r>
            <a:r>
              <a:rPr kumimoji="1" lang="mr-IN" altLang="ko-KR" dirty="0">
                <a:solidFill>
                  <a:schemeClr val="tx1"/>
                </a:solidFill>
              </a:rPr>
              <a:t>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내용 호출</a:t>
            </a:r>
          </a:p>
        </p:txBody>
      </p:sp>
    </p:spTree>
    <p:extLst>
      <p:ext uri="{BB962C8B-B14F-4D97-AF65-F5344CB8AC3E}">
        <p14:creationId xmlns:p14="http://schemas.microsoft.com/office/powerpoint/2010/main" val="587447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 47"/>
          <p:cNvSpPr/>
          <p:nvPr/>
        </p:nvSpPr>
        <p:spPr>
          <a:xfrm rot="16200000">
            <a:off x="9721091" y="100480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5" name="자유형 34"/>
          <p:cNvSpPr/>
          <p:nvPr/>
        </p:nvSpPr>
        <p:spPr>
          <a:xfrm rot="5400000">
            <a:off x="6357710" y="167416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6" name="자유형 35"/>
          <p:cNvSpPr/>
          <p:nvPr/>
        </p:nvSpPr>
        <p:spPr>
          <a:xfrm rot="10800000">
            <a:off x="7718813" y="1674830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7" name="자유형 36"/>
          <p:cNvSpPr/>
          <p:nvPr/>
        </p:nvSpPr>
        <p:spPr>
          <a:xfrm rot="5400000">
            <a:off x="8358873" y="1674164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6" name="자유형 45"/>
          <p:cNvSpPr/>
          <p:nvPr/>
        </p:nvSpPr>
        <p:spPr>
          <a:xfrm rot="10800000">
            <a:off x="9721090" y="1674831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7" name="자유형 46"/>
          <p:cNvSpPr/>
          <p:nvPr/>
        </p:nvSpPr>
        <p:spPr>
          <a:xfrm rot="5400000">
            <a:off x="10361150" y="1674165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cxnSp>
        <p:nvCxnSpPr>
          <p:cNvPr id="4" name="직선 연결선[R] 3"/>
          <p:cNvCxnSpPr/>
          <p:nvPr/>
        </p:nvCxnSpPr>
        <p:spPr>
          <a:xfrm flipH="1">
            <a:off x="1679534" y="166185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2038376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2351349" y="100841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7" name="타원 6"/>
          <p:cNvSpPr/>
          <p:nvPr/>
        </p:nvSpPr>
        <p:spPr>
          <a:xfrm>
            <a:off x="1679534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 flipH="1" flipV="1">
            <a:off x="3675582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4347397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0" name="타원 9"/>
          <p:cNvSpPr/>
          <p:nvPr/>
        </p:nvSpPr>
        <p:spPr>
          <a:xfrm>
            <a:off x="3675582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1" name="타원 10"/>
          <p:cNvSpPr/>
          <p:nvPr/>
        </p:nvSpPr>
        <p:spPr>
          <a:xfrm>
            <a:off x="4034424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직선 연결선[R] 11"/>
          <p:cNvCxnSpPr/>
          <p:nvPr/>
        </p:nvCxnSpPr>
        <p:spPr>
          <a:xfrm flipH="1">
            <a:off x="4637929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 flipH="1">
            <a:off x="2340128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2340128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4336176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4336176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1801354" y="2489476"/>
            <a:ext cx="1072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50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18" name="텍스트 상자 17"/>
          <p:cNvSpPr txBox="1"/>
          <p:nvPr/>
        </p:nvSpPr>
        <p:spPr>
          <a:xfrm>
            <a:off x="3724634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100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19" name="직선 연결선[R] 18"/>
          <p:cNvCxnSpPr/>
          <p:nvPr/>
        </p:nvCxnSpPr>
        <p:spPr>
          <a:xfrm flipH="1" flipV="1">
            <a:off x="5685895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 19"/>
          <p:cNvSpPr/>
          <p:nvPr/>
        </p:nvSpPr>
        <p:spPr>
          <a:xfrm>
            <a:off x="6357710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1" name="타원 20"/>
          <p:cNvSpPr/>
          <p:nvPr/>
        </p:nvSpPr>
        <p:spPr>
          <a:xfrm>
            <a:off x="5685895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22" name="타원 21"/>
          <p:cNvSpPr/>
          <p:nvPr/>
        </p:nvSpPr>
        <p:spPr>
          <a:xfrm>
            <a:off x="6044737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/>
          <p:nvPr/>
        </p:nvCxnSpPr>
        <p:spPr>
          <a:xfrm flipH="1">
            <a:off x="6648242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/>
          <p:nvPr/>
        </p:nvCxnSpPr>
        <p:spPr>
          <a:xfrm>
            <a:off x="6346489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 flipH="1">
            <a:off x="6346489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5734948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200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27" name="직선 연결선[R] 26"/>
          <p:cNvCxnSpPr/>
          <p:nvPr/>
        </p:nvCxnSpPr>
        <p:spPr>
          <a:xfrm flipH="1" flipV="1">
            <a:off x="7696208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자유형 27"/>
          <p:cNvSpPr/>
          <p:nvPr/>
        </p:nvSpPr>
        <p:spPr>
          <a:xfrm>
            <a:off x="8368023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9" name="타원 28"/>
          <p:cNvSpPr/>
          <p:nvPr/>
        </p:nvSpPr>
        <p:spPr>
          <a:xfrm>
            <a:off x="7696208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0" name="타원 29"/>
          <p:cNvSpPr/>
          <p:nvPr/>
        </p:nvSpPr>
        <p:spPr>
          <a:xfrm>
            <a:off x="8055050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직선 연결선[R] 30"/>
          <p:cNvCxnSpPr/>
          <p:nvPr/>
        </p:nvCxnSpPr>
        <p:spPr>
          <a:xfrm flipH="1">
            <a:off x="8658555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/>
          <p:nvPr/>
        </p:nvCxnSpPr>
        <p:spPr>
          <a:xfrm>
            <a:off x="8356802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/>
          <p:nvPr/>
        </p:nvCxnSpPr>
        <p:spPr>
          <a:xfrm flipH="1">
            <a:off x="8356802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7745261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300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38" name="직선 연결선[R] 37"/>
          <p:cNvCxnSpPr/>
          <p:nvPr/>
        </p:nvCxnSpPr>
        <p:spPr>
          <a:xfrm flipH="1" flipV="1">
            <a:off x="9698485" y="1661860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자유형 38"/>
          <p:cNvSpPr/>
          <p:nvPr/>
        </p:nvSpPr>
        <p:spPr>
          <a:xfrm>
            <a:off x="10370300" y="1008419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0" name="타원 39"/>
          <p:cNvSpPr/>
          <p:nvPr/>
        </p:nvSpPr>
        <p:spPr>
          <a:xfrm>
            <a:off x="9698485" y="1001266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41" name="타원 40"/>
          <p:cNvSpPr/>
          <p:nvPr/>
        </p:nvSpPr>
        <p:spPr>
          <a:xfrm>
            <a:off x="10057327" y="1360108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H="1">
            <a:off x="10660832" y="1661860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>
            <a:off x="10359079" y="1001266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 flipH="1">
            <a:off x="10359079" y="1963613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9747538" y="2489477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400</a:t>
            </a:r>
            <a:r>
              <a:rPr kumimoji="1" lang="ko-KR" altLang="en-US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49" name="텍스트 상자 48"/>
          <p:cNvSpPr txBox="1"/>
          <p:nvPr/>
        </p:nvSpPr>
        <p:spPr>
          <a:xfrm>
            <a:off x="1153744" y="2847680"/>
            <a:ext cx="236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현재 발열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최대발열</a:t>
            </a:r>
          </a:p>
        </p:txBody>
      </p:sp>
      <p:sp>
        <p:nvSpPr>
          <p:cNvPr id="50" name="텍스트 상자 49"/>
          <p:cNvSpPr txBox="1"/>
          <p:nvPr/>
        </p:nvSpPr>
        <p:spPr>
          <a:xfrm>
            <a:off x="1855059" y="61712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효과 없음</a:t>
            </a:r>
            <a:endParaRPr kumimoji="1" lang="ko-KR" altLang="en-US" sz="1400" dirty="0"/>
          </a:p>
        </p:txBody>
      </p:sp>
      <p:sp>
        <p:nvSpPr>
          <p:cNvPr id="51" name="텍스트 상자 50"/>
          <p:cNvSpPr txBox="1"/>
          <p:nvPr/>
        </p:nvSpPr>
        <p:spPr>
          <a:xfrm>
            <a:off x="369401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1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2" name="텍스트 상자 51"/>
          <p:cNvSpPr txBox="1"/>
          <p:nvPr/>
        </p:nvSpPr>
        <p:spPr>
          <a:xfrm>
            <a:off x="56671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2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7701873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3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4" name="텍스트 상자 53"/>
          <p:cNvSpPr txBox="1"/>
          <p:nvPr/>
        </p:nvSpPr>
        <p:spPr>
          <a:xfrm>
            <a:off x="97112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4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153744" y="416379"/>
            <a:ext cx="10406885" cy="3012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21064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6420" y="1051716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>
                <a:solidFill>
                  <a:srgbClr val="FF0000"/>
                </a:solidFill>
              </a:rPr>
              <a:t>움직이지 않는 상태에서만 상호작용이 가능합니다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857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85709" y="105171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기력이 부족</a:t>
            </a:r>
          </a:p>
        </p:txBody>
      </p:sp>
    </p:spTree>
    <p:extLst>
      <p:ext uri="{BB962C8B-B14F-4D97-AF65-F5344CB8AC3E}">
        <p14:creationId xmlns:p14="http://schemas.microsoft.com/office/powerpoint/2010/main" val="9022035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처리 9"/>
          <p:cNvSpPr/>
          <p:nvPr/>
        </p:nvSpPr>
        <p:spPr>
          <a:xfrm>
            <a:off x="6152826" y="82978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1: </a:t>
            </a:r>
            <a:r>
              <a:rPr kumimoji="1" lang="ko-KR" altLang="en-US" dirty="0">
                <a:solidFill>
                  <a:schemeClr val="tx1"/>
                </a:solidFill>
              </a:rPr>
              <a:t>뒷배경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천체의 표현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처리 3"/>
          <p:cNvSpPr/>
          <p:nvPr/>
        </p:nvSpPr>
        <p:spPr>
          <a:xfrm>
            <a:off x="5300419" y="128636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2 : </a:t>
            </a:r>
            <a:r>
              <a:rPr kumimoji="1" lang="ko-KR" altLang="en-US" dirty="0">
                <a:solidFill>
                  <a:schemeClr val="tx1"/>
                </a:solidFill>
              </a:rPr>
              <a:t>지형</a:t>
            </a:r>
          </a:p>
        </p:txBody>
      </p:sp>
      <p:sp>
        <p:nvSpPr>
          <p:cNvPr id="6" name="처리 5"/>
          <p:cNvSpPr/>
          <p:nvPr/>
        </p:nvSpPr>
        <p:spPr>
          <a:xfrm>
            <a:off x="4262033" y="175131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1600" dirty="0">
                <a:solidFill>
                  <a:schemeClr val="tx1"/>
                </a:solidFill>
              </a:rPr>
              <a:t>Layer 3 :  </a:t>
            </a:r>
            <a:r>
              <a:rPr kumimoji="1" lang="ko-KR" altLang="en-US" sz="1600" dirty="0">
                <a:solidFill>
                  <a:schemeClr val="tx1"/>
                </a:solidFill>
              </a:rPr>
              <a:t>플레이어</a:t>
            </a:r>
            <a:r>
              <a:rPr kumimoji="1" lang="en-US" altLang="ko-KR" sz="1600" dirty="0">
                <a:solidFill>
                  <a:schemeClr val="tx1"/>
                </a:solidFill>
              </a:rPr>
              <a:t>,</a:t>
            </a:r>
            <a:r>
              <a:rPr kumimoji="1" lang="ko-KR" altLang="en-US" sz="1600" dirty="0">
                <a:solidFill>
                  <a:schemeClr val="tx1"/>
                </a:solidFill>
              </a:rPr>
              <a:t> 몬스터 등의 오브젝트</a:t>
            </a:r>
          </a:p>
        </p:txBody>
      </p:sp>
      <p:sp>
        <p:nvSpPr>
          <p:cNvPr id="7" name="처리 6"/>
          <p:cNvSpPr/>
          <p:nvPr/>
        </p:nvSpPr>
        <p:spPr>
          <a:xfrm>
            <a:off x="3161653" y="221625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4 : HP</a:t>
            </a:r>
            <a:r>
              <a:rPr kumimoji="1" lang="ko-KR" altLang="en-US" dirty="0">
                <a:solidFill>
                  <a:schemeClr val="tx1"/>
                </a:solidFill>
              </a:rPr>
              <a:t>바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ko-KR" altLang="en-US" dirty="0">
                <a:solidFill>
                  <a:schemeClr val="tx1"/>
                </a:solidFill>
              </a:rPr>
              <a:t>이름 등의 인게임 </a:t>
            </a:r>
            <a:r>
              <a:rPr kumimoji="1" lang="en-US" altLang="ko-KR" dirty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처리 7"/>
          <p:cNvSpPr/>
          <p:nvPr/>
        </p:nvSpPr>
        <p:spPr>
          <a:xfrm>
            <a:off x="2231755" y="267283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5 : </a:t>
            </a:r>
            <a:r>
              <a:rPr kumimoji="1" lang="ko-KR" altLang="en-US" dirty="0">
                <a:solidFill>
                  <a:schemeClr val="tx1"/>
                </a:solidFill>
              </a:rPr>
              <a:t>플레이어 </a:t>
            </a:r>
            <a:r>
              <a:rPr kumimoji="1" lang="en-US" altLang="ko-KR" dirty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931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500" y="673100"/>
            <a:ext cx="9258300" cy="549910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6" name="오른쪽 화살표[R] 5"/>
          <p:cNvSpPr/>
          <p:nvPr/>
        </p:nvSpPr>
        <p:spPr>
          <a:xfrm rot="16406460">
            <a:off x="7733657" y="2291607"/>
            <a:ext cx="1410346" cy="8059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0959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>
          <a:xfrm>
            <a:off x="4136697" y="1296525"/>
            <a:ext cx="4745180" cy="4745180"/>
          </a:xfrm>
          <a:prstGeom prst="ellipse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620066" y="479685"/>
            <a:ext cx="7258452" cy="3247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100830" y="2567016"/>
            <a:ext cx="173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layer1</a:t>
            </a:r>
          </a:p>
          <a:p>
            <a:pPr algn="ctr"/>
            <a:r>
              <a:rPr kumimoji="1" lang="ko-KR" altLang="en-US" dirty="0"/>
              <a:t>땅의 표현</a:t>
            </a:r>
          </a:p>
        </p:txBody>
      </p:sp>
      <p:sp>
        <p:nvSpPr>
          <p:cNvPr id="13" name="오른쪽 화살표[R] 12"/>
          <p:cNvSpPr/>
          <p:nvPr/>
        </p:nvSpPr>
        <p:spPr>
          <a:xfrm rot="7142340">
            <a:off x="8929741" y="3288514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20066" y="280519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플레이어의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최대 시야</a:t>
            </a:r>
          </a:p>
        </p:txBody>
      </p:sp>
      <p:sp>
        <p:nvSpPr>
          <p:cNvPr id="11" name="오른쪽 화살표[R] 10"/>
          <p:cNvSpPr/>
          <p:nvPr/>
        </p:nvSpPr>
        <p:spPr>
          <a:xfrm rot="1382658">
            <a:off x="3999031" y="3320618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448013" y="1607841"/>
            <a:ext cx="4122549" cy="4122549"/>
          </a:xfrm>
          <a:prstGeom prst="ellipse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448013" y="3153690"/>
            <a:ext cx="4122549" cy="1030852"/>
          </a:xfrm>
          <a:prstGeom prst="ellipse">
            <a:avLst/>
          </a:prstGeom>
          <a:solidFill>
            <a:schemeClr val="accent4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756" y="2580608"/>
            <a:ext cx="1050010" cy="114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98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firstName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secondName</a:t>
            </a:r>
            <a:endParaRPr kumimoji="1"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61893" y="179954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&lt;job&gt;</a:t>
            </a:r>
            <a:endParaRPr kumimoji="1" lang="ko-KR" altLang="en-US" dirty="0"/>
          </a:p>
        </p:txBody>
      </p:sp>
      <p:sp>
        <p:nvSpPr>
          <p:cNvPr id="3" name="오른쪽 화살표[R] 2"/>
          <p:cNvSpPr/>
          <p:nvPr/>
        </p:nvSpPr>
        <p:spPr>
          <a:xfrm rot="8981653">
            <a:off x="7130347" y="1603564"/>
            <a:ext cx="809469" cy="39047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124969" y="1241343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npcInfo</a:t>
            </a:r>
            <a:r>
              <a:rPr kumimoji="1" lang="ko-KR" altLang="en-US" dirty="0"/>
              <a:t>의 테이터 사용</a:t>
            </a:r>
          </a:p>
        </p:txBody>
      </p:sp>
    </p:spTree>
    <p:extLst>
      <p:ext uri="{BB962C8B-B14F-4D97-AF65-F5344CB8AC3E}">
        <p14:creationId xmlns:p14="http://schemas.microsoft.com/office/powerpoint/2010/main" val="14924767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4691921" y="2769434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7195579" y="3383082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77079" y="332104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817787" y="1724598"/>
            <a:ext cx="1330915" cy="43096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SPACE!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firstName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secondName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9976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97870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4581" y="2184816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448236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6386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80667" y="3175931"/>
            <a:ext cx="643095" cy="1449543"/>
            <a:chOff x="5922335" y="1541721"/>
            <a:chExt cx="643095" cy="1449543"/>
          </a:xfrm>
        </p:grpSpPr>
        <p:sp>
          <p:nvSpPr>
            <p:cNvPr id="11" name="지연 1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137586" y="2140602"/>
            <a:ext cx="643095" cy="1449543"/>
            <a:chOff x="5922335" y="1541721"/>
            <a:chExt cx="643095" cy="1449543"/>
          </a:xfrm>
        </p:grpSpPr>
        <p:sp>
          <p:nvSpPr>
            <p:cNvPr id="14" name="지연 1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891700" y="3470833"/>
            <a:ext cx="643095" cy="1449543"/>
            <a:chOff x="5922335" y="1541721"/>
            <a:chExt cx="643095" cy="1449543"/>
          </a:xfrm>
        </p:grpSpPr>
        <p:sp>
          <p:nvSpPr>
            <p:cNvPr id="17" name="지연 1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746039" y="3064507"/>
            <a:ext cx="643095" cy="1449543"/>
            <a:chOff x="5922335" y="1541721"/>
            <a:chExt cx="643095" cy="1449543"/>
          </a:xfrm>
        </p:grpSpPr>
        <p:sp>
          <p:nvSpPr>
            <p:cNvPr id="20" name="지연 19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747229" y="4001424"/>
            <a:ext cx="643095" cy="1449543"/>
            <a:chOff x="5922335" y="1541721"/>
            <a:chExt cx="643095" cy="1449543"/>
          </a:xfrm>
        </p:grpSpPr>
        <p:sp>
          <p:nvSpPr>
            <p:cNvPr id="23" name="지연 2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79943" y="3907474"/>
            <a:ext cx="643095" cy="1449543"/>
            <a:chOff x="5922335" y="1541721"/>
            <a:chExt cx="643095" cy="1449543"/>
          </a:xfrm>
        </p:grpSpPr>
        <p:sp>
          <p:nvSpPr>
            <p:cNvPr id="26" name="지연 2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937742" y="3407271"/>
            <a:ext cx="643095" cy="1449543"/>
            <a:chOff x="5922335" y="1541721"/>
            <a:chExt cx="643095" cy="1449543"/>
          </a:xfrm>
        </p:grpSpPr>
        <p:sp>
          <p:nvSpPr>
            <p:cNvPr id="29" name="지연 2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954632" y="2227239"/>
            <a:ext cx="643095" cy="1449543"/>
            <a:chOff x="5922335" y="1541721"/>
            <a:chExt cx="643095" cy="1449543"/>
          </a:xfrm>
        </p:grpSpPr>
        <p:sp>
          <p:nvSpPr>
            <p:cNvPr id="32" name="지연 31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744363" y="1700705"/>
            <a:ext cx="643095" cy="1449543"/>
            <a:chOff x="5922335" y="1541721"/>
            <a:chExt cx="643095" cy="1449543"/>
          </a:xfrm>
        </p:grpSpPr>
        <p:sp>
          <p:nvSpPr>
            <p:cNvPr id="35" name="지연 34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783662" y="1465858"/>
            <a:ext cx="643095" cy="1449543"/>
            <a:chOff x="5922335" y="1541721"/>
            <a:chExt cx="643095" cy="1449543"/>
          </a:xfrm>
        </p:grpSpPr>
        <p:sp>
          <p:nvSpPr>
            <p:cNvPr id="38" name="지연 37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397762" y="2907347"/>
            <a:ext cx="643095" cy="1449543"/>
            <a:chOff x="5922335" y="1541721"/>
            <a:chExt cx="643095" cy="1449543"/>
          </a:xfrm>
        </p:grpSpPr>
        <p:sp>
          <p:nvSpPr>
            <p:cNvPr id="41" name="지연 4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057825" y="2198689"/>
            <a:ext cx="643095" cy="1449543"/>
            <a:chOff x="5922335" y="1541721"/>
            <a:chExt cx="643095" cy="1449543"/>
          </a:xfrm>
        </p:grpSpPr>
        <p:sp>
          <p:nvSpPr>
            <p:cNvPr id="44" name="지연 4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463476" y="2635825"/>
            <a:ext cx="643095" cy="1449543"/>
            <a:chOff x="5922335" y="1541721"/>
            <a:chExt cx="643095" cy="1449543"/>
          </a:xfrm>
        </p:grpSpPr>
        <p:sp>
          <p:nvSpPr>
            <p:cNvPr id="3" name="지연 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46" name="타원 45"/>
          <p:cNvSpPr/>
          <p:nvPr/>
        </p:nvSpPr>
        <p:spPr>
          <a:xfrm>
            <a:off x="747364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9521" y="2184816"/>
            <a:ext cx="1664208" cy="1816608"/>
          </a:xfrm>
          <a:prstGeom prst="rect">
            <a:avLst/>
          </a:prstGeom>
        </p:spPr>
      </p:pic>
      <p:sp>
        <p:nvSpPr>
          <p:cNvPr id="48" name="오른쪽 중괄호[R] 47"/>
          <p:cNvSpPr/>
          <p:nvPr/>
        </p:nvSpPr>
        <p:spPr>
          <a:xfrm rot="16200000">
            <a:off x="997730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995880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grpSp>
        <p:nvGrpSpPr>
          <p:cNvPr id="56" name="그룹 55"/>
          <p:cNvGrpSpPr/>
          <p:nvPr/>
        </p:nvGrpSpPr>
        <p:grpSpPr>
          <a:xfrm>
            <a:off x="9386640" y="3470833"/>
            <a:ext cx="643095" cy="1449543"/>
            <a:chOff x="5922335" y="1541721"/>
            <a:chExt cx="643095" cy="1449543"/>
          </a:xfrm>
        </p:grpSpPr>
        <p:sp>
          <p:nvSpPr>
            <p:cNvPr id="57" name="지연 5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0242169" y="4001424"/>
            <a:ext cx="643095" cy="1449543"/>
            <a:chOff x="5922335" y="1541721"/>
            <a:chExt cx="643095" cy="1449543"/>
          </a:xfrm>
        </p:grpSpPr>
        <p:sp>
          <p:nvSpPr>
            <p:cNvPr id="63" name="지연 6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8474883" y="3907474"/>
            <a:ext cx="643095" cy="1449543"/>
            <a:chOff x="5922335" y="1541721"/>
            <a:chExt cx="643095" cy="1449543"/>
          </a:xfrm>
        </p:grpSpPr>
        <p:sp>
          <p:nvSpPr>
            <p:cNvPr id="66" name="지연 6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432682" y="3407271"/>
            <a:ext cx="643095" cy="1449543"/>
            <a:chOff x="5922335" y="1541721"/>
            <a:chExt cx="643095" cy="1449543"/>
          </a:xfrm>
        </p:grpSpPr>
        <p:sp>
          <p:nvSpPr>
            <p:cNvPr id="69" name="지연 6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892702" y="2907347"/>
            <a:ext cx="643095" cy="1449543"/>
            <a:chOff x="5922335" y="1541721"/>
            <a:chExt cx="643095" cy="1449543"/>
          </a:xfrm>
        </p:grpSpPr>
        <p:sp>
          <p:nvSpPr>
            <p:cNvPr id="81" name="지연 8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958416" y="2635825"/>
            <a:ext cx="643095" cy="1449543"/>
            <a:chOff x="5922335" y="1541721"/>
            <a:chExt cx="643095" cy="1449543"/>
          </a:xfrm>
        </p:grpSpPr>
        <p:sp>
          <p:nvSpPr>
            <p:cNvPr id="87" name="지연 8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89" name="오른쪽 화살표[R] 88"/>
          <p:cNvSpPr/>
          <p:nvPr/>
        </p:nvSpPr>
        <p:spPr>
          <a:xfrm>
            <a:off x="5873858" y="3175931"/>
            <a:ext cx="898901" cy="5316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13003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아래쪽 화살표[D] 3"/>
          <p:cNvSpPr/>
          <p:nvPr/>
        </p:nvSpPr>
        <p:spPr>
          <a:xfrm>
            <a:off x="728420" y="666427"/>
            <a:ext cx="945397" cy="595134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25844" y="666427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기본 데미지 공식 삽입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물리공격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str</a:t>
            </a:r>
            <a:r>
              <a:rPr kumimoji="1" lang="en-US" altLang="ko-KR" dirty="0">
                <a:solidFill>
                  <a:schemeClr val="tx1"/>
                </a:solidFill>
              </a:rPr>
              <a:t> * 0.8 ~ </a:t>
            </a:r>
            <a:r>
              <a:rPr kumimoji="1" lang="en-US" altLang="ko-KR" dirty="0" err="1">
                <a:solidFill>
                  <a:schemeClr val="tx1"/>
                </a:solidFill>
              </a:rPr>
              <a:t>str</a:t>
            </a:r>
            <a:r>
              <a:rPr kumimoji="1" lang="en-US" altLang="ko-KR" dirty="0">
                <a:solidFill>
                  <a:schemeClr val="tx1"/>
                </a:solidFill>
              </a:rPr>
              <a:t> * 1.2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마법공격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int</a:t>
            </a:r>
            <a:r>
              <a:rPr kumimoji="1" lang="en-US" altLang="ko-KR" dirty="0">
                <a:solidFill>
                  <a:schemeClr val="tx1"/>
                </a:solidFill>
              </a:rPr>
              <a:t> * 1.5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25844" y="1968284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크리티컬 발생 확률 계산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  - (</a:t>
            </a:r>
            <a:r>
              <a:rPr kumimoji="1" lang="ko-KR" altLang="en-US" dirty="0">
                <a:solidFill>
                  <a:schemeClr val="tx1"/>
                </a:solidFill>
              </a:rPr>
              <a:t> 플레이어 발생 확률 </a:t>
            </a:r>
            <a:r>
              <a:rPr kumimoji="1" lang="mr-IN" altLang="ko-KR" dirty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대상 저항률 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발생확률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>
                <a:solidFill>
                  <a:schemeClr val="tx1"/>
                </a:solidFill>
              </a:rPr>
              <a:t>총 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agi</a:t>
            </a:r>
            <a:r>
              <a:rPr kumimoji="1" lang="en-US" altLang="ko-KR" dirty="0">
                <a:solidFill>
                  <a:schemeClr val="tx1"/>
                </a:solidFill>
              </a:rPr>
              <a:t> * 500 ) ) * 3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저항률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>
                <a:solidFill>
                  <a:schemeClr val="tx1"/>
                </a:solidFill>
              </a:rPr>
              <a:t>총 </a:t>
            </a:r>
            <a:r>
              <a:rPr kumimoji="1" lang="en-US" altLang="ko-KR" dirty="0" err="1">
                <a:solidFill>
                  <a:schemeClr val="tx1"/>
                </a:solidFill>
              </a:rPr>
              <a:t>def</a:t>
            </a:r>
            <a:r>
              <a:rPr kumimoji="1" lang="en-US" altLang="ko-KR" dirty="0">
                <a:solidFill>
                  <a:schemeClr val="tx1"/>
                </a:solidFill>
              </a:rPr>
              <a:t> * 500 )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25844" y="3285637"/>
            <a:ext cx="5532895" cy="774917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3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방어력에 따른 데미지 감소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( 2</a:t>
            </a:r>
            <a:r>
              <a:rPr kumimoji="1" lang="ko-KR" altLang="en-US" dirty="0">
                <a:solidFill>
                  <a:schemeClr val="tx1"/>
                </a:solidFill>
              </a:rPr>
              <a:t>단계까지의 데미지 </a:t>
            </a:r>
            <a:r>
              <a:rPr kumimoji="1" lang="mr-IN" altLang="ko-KR" dirty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대상 </a:t>
            </a:r>
            <a:r>
              <a:rPr kumimoji="1" lang="en-US" altLang="ko-KR" dirty="0" err="1">
                <a:solidFill>
                  <a:schemeClr val="tx1"/>
                </a:solidFill>
              </a:rPr>
              <a:t>def</a:t>
            </a:r>
            <a:r>
              <a:rPr kumimoji="1" lang="en-US" altLang="ko-KR" dirty="0">
                <a:solidFill>
                  <a:schemeClr val="tx1"/>
                </a:solidFill>
              </a:rPr>
              <a:t>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5844" y="4215534"/>
            <a:ext cx="5532895" cy="1239869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4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레벨 차에 따른 데미지량 보정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대상과 레벨 동등 시 </a:t>
            </a:r>
            <a:r>
              <a:rPr kumimoji="1" lang="en-US" altLang="ko-KR" dirty="0">
                <a:solidFill>
                  <a:schemeClr val="tx1"/>
                </a:solidFill>
              </a:rPr>
              <a:t>100%</a:t>
            </a:r>
            <a:r>
              <a:rPr kumimoji="1" lang="ko-KR" altLang="en-US" dirty="0">
                <a:solidFill>
                  <a:schemeClr val="tx1"/>
                </a:solidFill>
              </a:rPr>
              <a:t>로 적용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상대방이 </a:t>
            </a:r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r>
              <a:rPr kumimoji="1" lang="ko-KR" altLang="en-US" dirty="0">
                <a:solidFill>
                  <a:schemeClr val="tx1"/>
                </a:solidFill>
              </a:rPr>
              <a:t>레벨 단위로 높을 경우 </a:t>
            </a:r>
            <a:r>
              <a:rPr kumimoji="1" lang="en-US" altLang="ko-KR" dirty="0">
                <a:solidFill>
                  <a:schemeClr val="tx1"/>
                </a:solidFill>
              </a:rPr>
              <a:t>10%</a:t>
            </a:r>
            <a:r>
              <a:rPr kumimoji="1" lang="ko-KR" altLang="en-US" dirty="0">
                <a:solidFill>
                  <a:schemeClr val="tx1"/>
                </a:solidFill>
              </a:rPr>
              <a:t>식 차감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최대 </a:t>
            </a:r>
            <a:r>
              <a:rPr kumimoji="1" lang="en-US" altLang="ko-KR" dirty="0">
                <a:solidFill>
                  <a:schemeClr val="tx1"/>
                </a:solidFill>
              </a:rPr>
              <a:t>50%</a:t>
            </a:r>
            <a:r>
              <a:rPr kumimoji="1" lang="ko-KR" altLang="en-US" dirty="0">
                <a:solidFill>
                  <a:schemeClr val="tx1"/>
                </a:solidFill>
              </a:rPr>
              <a:t> 차감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25844" y="5610383"/>
            <a:ext cx="5532895" cy="526948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>
                <a:solidFill>
                  <a:schemeClr val="tx1"/>
                </a:solidFill>
              </a:rPr>
              <a:t>최종 데미지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8092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1975393" y="1678897"/>
            <a:ext cx="4120607" cy="2098623"/>
          </a:xfrm>
          <a:prstGeom prst="rect">
            <a:avLst/>
          </a:prstGeom>
        </p:spPr>
      </p:pic>
      <p:sp>
        <p:nvSpPr>
          <p:cNvPr id="6" name="달 5"/>
          <p:cNvSpPr/>
          <p:nvPr/>
        </p:nvSpPr>
        <p:spPr>
          <a:xfrm>
            <a:off x="2203554" y="1678897"/>
            <a:ext cx="884420" cy="2098623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6772246" y="1678897"/>
            <a:ext cx="4120607" cy="2098623"/>
          </a:xfrm>
          <a:prstGeom prst="rect">
            <a:avLst/>
          </a:prstGeom>
        </p:spPr>
      </p:pic>
      <p:sp>
        <p:nvSpPr>
          <p:cNvPr id="8" name="달 7"/>
          <p:cNvSpPr/>
          <p:nvPr/>
        </p:nvSpPr>
        <p:spPr>
          <a:xfrm>
            <a:off x="5866961" y="884418"/>
            <a:ext cx="3561852" cy="3477720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563067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아래로 구부러진 화살표[C] 11"/>
          <p:cNvSpPr/>
          <p:nvPr/>
        </p:nvSpPr>
        <p:spPr>
          <a:xfrm rot="6300000">
            <a:off x="3685811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446022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3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아래로 구부러진 화살표[C] 13"/>
          <p:cNvSpPr/>
          <p:nvPr/>
        </p:nvSpPr>
        <p:spPr>
          <a:xfrm rot="6300000">
            <a:off x="8568766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 화살표[R] 14"/>
          <p:cNvSpPr/>
          <p:nvPr/>
        </p:nvSpPr>
        <p:spPr>
          <a:xfrm>
            <a:off x="4590432" y="1086017"/>
            <a:ext cx="3713601" cy="4572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0029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11354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353968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60345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766721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973097" y="3180789"/>
            <a:ext cx="635645" cy="785348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79473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85850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92226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98602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004978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대괄호[R] 19"/>
          <p:cNvSpPr/>
          <p:nvPr/>
        </p:nvSpPr>
        <p:spPr>
          <a:xfrm rot="16200000">
            <a:off x="5869965" y="-1282289"/>
            <a:ext cx="461037" cy="7778259"/>
          </a:xfrm>
          <a:prstGeom prst="righ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4841177" y="1771281"/>
            <a:ext cx="2518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/>
              <a:t>총 기술점수</a:t>
            </a:r>
          </a:p>
        </p:txBody>
      </p:sp>
    </p:spTree>
    <p:extLst>
      <p:ext uri="{BB962C8B-B14F-4D97-AF65-F5344CB8AC3E}">
        <p14:creationId xmlns:p14="http://schemas.microsoft.com/office/powerpoint/2010/main" val="2080711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18034</TotalTime>
  <Words>3302</Words>
  <Application>Microsoft Macintosh PowerPoint</Application>
  <PresentationFormat>와이드스크린</PresentationFormat>
  <Paragraphs>1301</Paragraphs>
  <Slides>89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3" baseType="lpstr">
      <vt:lpstr>맑은 고딕</vt:lpstr>
      <vt:lpstr>Mangal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2301</cp:revision>
  <dcterms:created xsi:type="dcterms:W3CDTF">2016-08-04T08:48:25Z</dcterms:created>
  <dcterms:modified xsi:type="dcterms:W3CDTF">2017-03-21T11:45:37Z</dcterms:modified>
</cp:coreProperties>
</file>